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73" r:id="rId6"/>
    <p:sldId id="274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57" r:id="rId18"/>
  </p:sldIdLst>
  <p:sldSz cx="19442113" cy="12961938"/>
  <p:notesSz cx="6858000" cy="9144000"/>
  <p:defaultTextStyle>
    <a:defPPr>
      <a:defRPr lang="pt-BR"/>
    </a:defPPr>
    <a:lvl1pPr marL="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2583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5166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7749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70332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62915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55498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8081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406640" algn="l" defTabSz="185166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3">
          <p15:clr>
            <a:srgbClr val="A4A3A4"/>
          </p15:clr>
        </p15:guide>
        <p15:guide id="2" pos="61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7" autoAdjust="0"/>
    <p:restoredTop sz="94660"/>
  </p:normalViewPr>
  <p:slideViewPr>
    <p:cSldViewPr>
      <p:cViewPr varScale="1">
        <p:scale>
          <a:sx n="58" d="100"/>
          <a:sy n="58" d="100"/>
        </p:scale>
        <p:origin x="1026" y="90"/>
      </p:cViewPr>
      <p:guideLst>
        <p:guide orient="horz" pos="4083"/>
        <p:guide pos="61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C07CD-06A2-4096-9AE5-165700454DAE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BFF48-325A-495F-9BEE-92FC59167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49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BFF48-325A-495F-9BEE-92FC591673B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7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8159" y="4026603"/>
            <a:ext cx="16525796" cy="277841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16317" y="7345098"/>
            <a:ext cx="13609479" cy="33124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7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9973258" y="981147"/>
            <a:ext cx="9299137" cy="209041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065724" y="981147"/>
            <a:ext cx="27583498" cy="209041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5793" y="8329246"/>
            <a:ext cx="16525796" cy="2574385"/>
          </a:xfrm>
        </p:spPr>
        <p:txBody>
          <a:bodyPr anchor="t"/>
          <a:lstStyle>
            <a:lvl1pPr algn="l">
              <a:defRPr sz="81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35793" y="5493823"/>
            <a:ext cx="16525796" cy="2835423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2583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516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774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7033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62915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5549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8081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40664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65726" y="5715856"/>
            <a:ext cx="18439630" cy="16169417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0829390" y="5715856"/>
            <a:ext cx="18443004" cy="16169417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2106" y="519079"/>
            <a:ext cx="17497902" cy="2160323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2105" y="2901435"/>
            <a:ext cx="8590310" cy="1209180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25830" indent="0">
              <a:buNone/>
              <a:defRPr sz="4100" b="1"/>
            </a:lvl2pPr>
            <a:lvl3pPr marL="1851660" indent="0">
              <a:buNone/>
              <a:defRPr sz="3600" b="1"/>
            </a:lvl3pPr>
            <a:lvl4pPr marL="2777490" indent="0">
              <a:buNone/>
              <a:defRPr sz="3200" b="1"/>
            </a:lvl4pPr>
            <a:lvl5pPr marL="3703320" indent="0">
              <a:buNone/>
              <a:defRPr sz="3200" b="1"/>
            </a:lvl5pPr>
            <a:lvl6pPr marL="4629150" indent="0">
              <a:buNone/>
              <a:defRPr sz="3200" b="1"/>
            </a:lvl6pPr>
            <a:lvl7pPr marL="5554980" indent="0">
              <a:buNone/>
              <a:defRPr sz="3200" b="1"/>
            </a:lvl7pPr>
            <a:lvl8pPr marL="6480810" indent="0">
              <a:buNone/>
              <a:defRPr sz="3200" b="1"/>
            </a:lvl8pPr>
            <a:lvl9pPr marL="740664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72105" y="4110614"/>
            <a:ext cx="8590310" cy="7468118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876324" y="2901435"/>
            <a:ext cx="8593684" cy="1209180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25830" indent="0">
              <a:buNone/>
              <a:defRPr sz="4100" b="1"/>
            </a:lvl2pPr>
            <a:lvl3pPr marL="1851660" indent="0">
              <a:buNone/>
              <a:defRPr sz="3600" b="1"/>
            </a:lvl3pPr>
            <a:lvl4pPr marL="2777490" indent="0">
              <a:buNone/>
              <a:defRPr sz="3200" b="1"/>
            </a:lvl4pPr>
            <a:lvl5pPr marL="3703320" indent="0">
              <a:buNone/>
              <a:defRPr sz="3200" b="1"/>
            </a:lvl5pPr>
            <a:lvl6pPr marL="4629150" indent="0">
              <a:buNone/>
              <a:defRPr sz="3200" b="1"/>
            </a:lvl6pPr>
            <a:lvl7pPr marL="5554980" indent="0">
              <a:buNone/>
              <a:defRPr sz="3200" b="1"/>
            </a:lvl7pPr>
            <a:lvl8pPr marL="6480810" indent="0">
              <a:buNone/>
              <a:defRPr sz="3200" b="1"/>
            </a:lvl8pPr>
            <a:lvl9pPr marL="740664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876324" y="4110614"/>
            <a:ext cx="8593684" cy="7468118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2107" y="516077"/>
            <a:ext cx="6396321" cy="2196328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01326" y="516078"/>
            <a:ext cx="10868681" cy="11062655"/>
          </a:xfrm>
        </p:spPr>
        <p:txBody>
          <a:bodyPr/>
          <a:lstStyle>
            <a:lvl1pPr>
              <a:defRPr sz="6500"/>
            </a:lvl1pPr>
            <a:lvl2pPr>
              <a:defRPr sz="57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72107" y="2712406"/>
            <a:ext cx="6396321" cy="8866327"/>
          </a:xfrm>
        </p:spPr>
        <p:txBody>
          <a:bodyPr/>
          <a:lstStyle>
            <a:lvl1pPr marL="0" indent="0">
              <a:buNone/>
              <a:defRPr sz="2800"/>
            </a:lvl1pPr>
            <a:lvl2pPr marL="925830" indent="0">
              <a:buNone/>
              <a:defRPr sz="2400"/>
            </a:lvl2pPr>
            <a:lvl3pPr marL="1851660" indent="0">
              <a:buNone/>
              <a:defRPr sz="2000"/>
            </a:lvl3pPr>
            <a:lvl4pPr marL="2777490" indent="0">
              <a:buNone/>
              <a:defRPr sz="1800"/>
            </a:lvl4pPr>
            <a:lvl5pPr marL="3703320" indent="0">
              <a:buNone/>
              <a:defRPr sz="1800"/>
            </a:lvl5pPr>
            <a:lvl6pPr marL="4629150" indent="0">
              <a:buNone/>
              <a:defRPr sz="1800"/>
            </a:lvl6pPr>
            <a:lvl7pPr marL="5554980" indent="0">
              <a:buNone/>
              <a:defRPr sz="1800"/>
            </a:lvl7pPr>
            <a:lvl8pPr marL="6480810" indent="0">
              <a:buNone/>
              <a:defRPr sz="1800"/>
            </a:lvl8pPr>
            <a:lvl9pPr marL="7406640" indent="0">
              <a:buNone/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790" y="9073357"/>
            <a:ext cx="11665268" cy="107116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10790" y="1158173"/>
            <a:ext cx="11665268" cy="7777163"/>
          </a:xfrm>
        </p:spPr>
        <p:txBody>
          <a:bodyPr/>
          <a:lstStyle>
            <a:lvl1pPr marL="0" indent="0">
              <a:buNone/>
              <a:defRPr sz="6500"/>
            </a:lvl1pPr>
            <a:lvl2pPr marL="925830" indent="0">
              <a:buNone/>
              <a:defRPr sz="5700"/>
            </a:lvl2pPr>
            <a:lvl3pPr marL="1851660" indent="0">
              <a:buNone/>
              <a:defRPr sz="4900"/>
            </a:lvl3pPr>
            <a:lvl4pPr marL="2777490" indent="0">
              <a:buNone/>
              <a:defRPr sz="4100"/>
            </a:lvl4pPr>
            <a:lvl5pPr marL="3703320" indent="0">
              <a:buNone/>
              <a:defRPr sz="4100"/>
            </a:lvl5pPr>
            <a:lvl6pPr marL="4629150" indent="0">
              <a:buNone/>
              <a:defRPr sz="4100"/>
            </a:lvl6pPr>
            <a:lvl7pPr marL="5554980" indent="0">
              <a:buNone/>
              <a:defRPr sz="4100"/>
            </a:lvl7pPr>
            <a:lvl8pPr marL="6480810" indent="0">
              <a:buNone/>
              <a:defRPr sz="4100"/>
            </a:lvl8pPr>
            <a:lvl9pPr marL="7406640" indent="0">
              <a:buNone/>
              <a:defRPr sz="4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790" y="10144517"/>
            <a:ext cx="11665268" cy="1521227"/>
          </a:xfrm>
        </p:spPr>
        <p:txBody>
          <a:bodyPr/>
          <a:lstStyle>
            <a:lvl1pPr marL="0" indent="0">
              <a:buNone/>
              <a:defRPr sz="2800"/>
            </a:lvl1pPr>
            <a:lvl2pPr marL="925830" indent="0">
              <a:buNone/>
              <a:defRPr sz="2400"/>
            </a:lvl2pPr>
            <a:lvl3pPr marL="1851660" indent="0">
              <a:buNone/>
              <a:defRPr sz="2000"/>
            </a:lvl3pPr>
            <a:lvl4pPr marL="2777490" indent="0">
              <a:buNone/>
              <a:defRPr sz="1800"/>
            </a:lvl4pPr>
            <a:lvl5pPr marL="3703320" indent="0">
              <a:buNone/>
              <a:defRPr sz="1800"/>
            </a:lvl5pPr>
            <a:lvl6pPr marL="4629150" indent="0">
              <a:buNone/>
              <a:defRPr sz="1800"/>
            </a:lvl6pPr>
            <a:lvl7pPr marL="5554980" indent="0">
              <a:buNone/>
              <a:defRPr sz="1800"/>
            </a:lvl7pPr>
            <a:lvl8pPr marL="6480810" indent="0">
              <a:buNone/>
              <a:defRPr sz="1800"/>
            </a:lvl8pPr>
            <a:lvl9pPr marL="7406640" indent="0">
              <a:buNone/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72106" y="519079"/>
            <a:ext cx="17497902" cy="2160323"/>
          </a:xfrm>
          <a:prstGeom prst="rect">
            <a:avLst/>
          </a:prstGeom>
        </p:spPr>
        <p:txBody>
          <a:bodyPr vert="horz" lIns="185166" tIns="92583" rIns="185166" bIns="92583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2106" y="3024453"/>
            <a:ext cx="17497902" cy="8554280"/>
          </a:xfrm>
          <a:prstGeom prst="rect">
            <a:avLst/>
          </a:prstGeom>
        </p:spPr>
        <p:txBody>
          <a:bodyPr vert="horz" lIns="185166" tIns="92583" rIns="185166" bIns="92583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72106" y="12013797"/>
            <a:ext cx="4536493" cy="690103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6760-6E94-4CDC-A0D6-EBB752412EDA}" type="datetimeFigureOut">
              <a:rPr lang="pt-BR" smtClean="0"/>
              <a:pPr/>
              <a:t>15/09/2023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642722" y="12013797"/>
            <a:ext cx="6156669" cy="690103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3933514" y="12013797"/>
            <a:ext cx="4536493" cy="690103"/>
          </a:xfrm>
          <a:prstGeom prst="rect">
            <a:avLst/>
          </a:prstGeom>
        </p:spPr>
        <p:txBody>
          <a:bodyPr vert="horz" lIns="185166" tIns="92583" rIns="185166" bIns="92583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80FF-D2BD-45C6-B4C7-01C3199870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1660" rtl="0" eaLnBrk="1" latinLnBrk="0" hangingPunct="1">
        <a:spcBef>
          <a:spcPct val="0"/>
        </a:spcBef>
        <a:buNone/>
        <a:defRPr sz="8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94373" indent="-694373" algn="l" defTabSz="185166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504474" indent="-578644" algn="l" defTabSz="1851660" rtl="0" eaLnBrk="1" latinLnBrk="0" hangingPunct="1">
        <a:spcBef>
          <a:spcPct val="20000"/>
        </a:spcBef>
        <a:buFont typeface="Arial" pitchFamily="34" charset="0"/>
        <a:buChar char="–"/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31457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indent="-462915" algn="l" defTabSz="1851660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66235" indent="-462915" algn="l" defTabSz="1851660" rtl="0" eaLnBrk="1" latinLnBrk="0" hangingPunct="1">
        <a:spcBef>
          <a:spcPct val="20000"/>
        </a:spcBef>
        <a:buFont typeface="Arial" pitchFamily="34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09206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01789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694372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86955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2583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5166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7749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62915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55498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81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406640" algn="l" defTabSz="185166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"/>
            <a:ext cx="19442113" cy="12961409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rot="5400000">
            <a:off x="2720926" y="4408473"/>
            <a:ext cx="257176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291768" y="3051945"/>
            <a:ext cx="143519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Efeitos de Fundo na Navegação em Águas Rasas </a:t>
            </a:r>
            <a:r>
              <a:rPr lang="pt-BR" sz="4800" i="1" dirty="0">
                <a:solidFill>
                  <a:schemeClr val="bg1"/>
                </a:solidFill>
              </a:rPr>
              <a:t> </a:t>
            </a:r>
            <a:r>
              <a:rPr lang="pt-BR" sz="4000" i="1" dirty="0">
                <a:solidFill>
                  <a:schemeClr val="bg1"/>
                </a:solidFill>
              </a:rPr>
              <a:t>Efeitos de águas rasas sobre a manobrabilidade de navios - PARTE 2</a:t>
            </a:r>
          </a:p>
          <a:p>
            <a:r>
              <a:rPr lang="pt-BR" sz="4000" b="1" dirty="0">
                <a:solidFill>
                  <a:schemeClr val="bg1"/>
                </a:solidFill>
              </a:rPr>
              <a:t>ERNESTO SÁ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Efeito de fundo na navegação em águas rasas: Efeito </a:t>
            </a:r>
            <a:r>
              <a:rPr lang="pt-BR" sz="4800" dirty="0" err="1">
                <a:solidFill>
                  <a:srgbClr val="062443"/>
                </a:solidFill>
              </a:rPr>
              <a:t>Squat</a:t>
            </a:r>
            <a:endParaRPr lang="pt-BR" sz="4800" dirty="0">
              <a:solidFill>
                <a:srgbClr val="0624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005619" y="2016473"/>
            <a:ext cx="17572421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Para demonstrar como e execução de uma curva pode afetar o </a:t>
            </a:r>
            <a:r>
              <a:rPr lang="pt-BR" sz="2800" dirty="0" err="1"/>
              <a:t>Squat</a:t>
            </a:r>
            <a:r>
              <a:rPr lang="pt-BR" sz="2800" dirty="0"/>
              <a:t> foi gerada uma área com profundidade de 22.68 m (H/T= 1.2).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Foi executada uma curva de giro e deixado o tempo necessário para o navio atingir a terceira fase da curva de giro, onde suas velocidades não mais se modificam. Com isso, foi encontrada uma velocidade final constante de 5.25 nós.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Após isso, a ordem de máquina foi ajustada para que o navio, andando em linha reta, desenvolvesse a mesma velocidade (5.25 nós).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Foi extraído o afundamento na proa e na popa em ambos os casos, em giro constante e em linha reta.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6A8538-4E20-4742-A803-20883224F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62" y="8540981"/>
            <a:ext cx="7416824" cy="12891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43BFA45-0A71-4911-98B8-68C1C0F57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199" y="7273057"/>
            <a:ext cx="10478881" cy="54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Efeito de fundo na navegação em águas rasas: Efeito </a:t>
            </a:r>
            <a:r>
              <a:rPr lang="pt-BR" sz="4800" dirty="0" err="1">
                <a:solidFill>
                  <a:srgbClr val="062443"/>
                </a:solidFill>
              </a:rPr>
              <a:t>Squat</a:t>
            </a:r>
            <a:endParaRPr lang="pt-BR" sz="4800" dirty="0">
              <a:solidFill>
                <a:srgbClr val="0624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005619" y="2304505"/>
            <a:ext cx="17430873" cy="907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Para demonstrar como ondulações no fundo náutico podem afetar o </a:t>
            </a:r>
            <a:r>
              <a:rPr lang="pt-BR" sz="2800" dirty="0" err="1"/>
              <a:t>Squat</a:t>
            </a:r>
            <a:r>
              <a:rPr lang="pt-BR" sz="2800" dirty="0"/>
              <a:t>, foi gerada uma área com oscilações no fundo, onde a parte mais rasa tem profundidade de 22,68 m (H/T= 1.2) e a parte mais profunda tem 37.80 m (H/T= 2). O comprimento das ondulações giram em torno do comprimento do navio.</a:t>
            </a:r>
          </a:p>
          <a:p>
            <a:pPr marL="149733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149733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149733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149733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A primeira simulação foi feita com velocidade longitudinal constante (como se o navio fosse rebocado e obrigado a andar em uma determinada velocidade) para que pudéssemos ver os efeitos da dinâmica do movimento do navio sobre o </a:t>
            </a:r>
            <a:r>
              <a:rPr lang="pt-BR" sz="2800" dirty="0" err="1"/>
              <a:t>Squat</a:t>
            </a:r>
            <a:r>
              <a:rPr lang="pt-BR" sz="2800" dirty="0"/>
              <a:t>, sem a influência da variação da velocidade . Isso possibilita uma compreensão maior do problema, indo além da análise estática que comumente é feita.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A segunda simulação foi feita com a velocidade longitudinal livre para se alterar, deixando o problema mais próximo da realidade, para assim poder observar a variação do total </a:t>
            </a:r>
            <a:r>
              <a:rPr lang="pt-BR" sz="2800" dirty="0" err="1"/>
              <a:t>Squat</a:t>
            </a:r>
            <a:r>
              <a:rPr lang="pt-BR" sz="2800" dirty="0"/>
              <a:t> devido às ondulações.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Foi extraído o afundamento somente na popa em ambos os casos.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9645F5-6888-4C81-8E22-8054BF2D5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3" t="22829" r="26908" b="13757"/>
          <a:stretch/>
        </p:blipFill>
        <p:spPr>
          <a:xfrm>
            <a:off x="343325" y="4752778"/>
            <a:ext cx="8948738" cy="16668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D0B4348-3828-41DF-AB29-6757BB0A9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8" t="22466" r="26699" b="14120"/>
          <a:stretch/>
        </p:blipFill>
        <p:spPr>
          <a:xfrm>
            <a:off x="9954357" y="4752777"/>
            <a:ext cx="8803481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8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Efeito de fundo na navegação em águas rasas: Efeito </a:t>
            </a:r>
            <a:r>
              <a:rPr lang="pt-BR" sz="4800" dirty="0" err="1">
                <a:solidFill>
                  <a:srgbClr val="062443"/>
                </a:solidFill>
              </a:rPr>
              <a:t>Squat</a:t>
            </a:r>
            <a:endParaRPr lang="pt-BR" sz="4800" dirty="0">
              <a:solidFill>
                <a:srgbClr val="0624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005619" y="2304505"/>
            <a:ext cx="17430873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No resultado da primeira simulação, com velocidade longitudinal constante, pode ser visto o efeito da dinâmica do movimento do navio através do surgimento desses “picos” acima da linha do </a:t>
            </a:r>
            <a:r>
              <a:rPr lang="pt-BR" sz="2800" dirty="0" err="1"/>
              <a:t>Squat</a:t>
            </a:r>
            <a:r>
              <a:rPr lang="pt-BR" sz="2800" dirty="0"/>
              <a:t> original.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4F5510-1107-4EF8-8533-C3B91E56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80" y="5040809"/>
            <a:ext cx="14732835" cy="53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0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Efeito de fundo na navegação em águas rasas: Efeito </a:t>
            </a:r>
            <a:r>
              <a:rPr lang="pt-BR" sz="4800" dirty="0" err="1">
                <a:solidFill>
                  <a:srgbClr val="062443"/>
                </a:solidFill>
              </a:rPr>
              <a:t>Squat</a:t>
            </a:r>
            <a:endParaRPr lang="pt-BR" sz="4800" dirty="0">
              <a:solidFill>
                <a:srgbClr val="0624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005619" y="2016473"/>
            <a:ext cx="17716437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Na segunda simulação, com a velocidade longitudinal livre, pode ser visto o afundamento total devido às ondulações, inclusive por causa da variação da velocidade.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DE7C46-EA1D-435B-B5F3-B6FA38147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72" y="3369918"/>
            <a:ext cx="14617624" cy="92286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87B18EE-4BEE-426A-B4FB-C3EE808EB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7" y="5165016"/>
            <a:ext cx="4000442" cy="1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4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Efeito de fundo na navegação em águas rasas: Efeito </a:t>
            </a:r>
            <a:r>
              <a:rPr lang="pt-BR" sz="4800" dirty="0" err="1">
                <a:solidFill>
                  <a:srgbClr val="062443"/>
                </a:solidFill>
              </a:rPr>
              <a:t>Squat</a:t>
            </a:r>
            <a:endParaRPr lang="pt-BR" sz="4800" dirty="0">
              <a:solidFill>
                <a:srgbClr val="0624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005619" y="2311546"/>
            <a:ext cx="1771643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Comparação entre a manobra com velocidade constante e com velocidade livre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851C60-CB95-4A9F-80C6-10D8A13BB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51" y="3672657"/>
            <a:ext cx="16534572" cy="77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0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Conclusão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005619" y="2079660"/>
            <a:ext cx="17716437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A piora da capacidade de guinar é observada, não só em relação à máxima razão de giro (que é bem menor em águas rasas), mas também com relação ao tempo gasto para alcançar o aproamento desejado. Outro ponto observado são as acelerações deste movimento de giro, que são menores em relação à manobra em águas profundas.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Por consequência, as dimensões da curva de giro vão aumentar, o que influencia na determinação das dimensões horizontais dos canais na fase de projeto.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O </a:t>
            </a:r>
            <a:r>
              <a:rPr lang="pt-BR" sz="2800" dirty="0" err="1"/>
              <a:t>pullout</a:t>
            </a:r>
            <a:r>
              <a:rPr lang="pt-BR" sz="2800" dirty="0"/>
              <a:t> apresenta ganho de estabilidade direcional quando em águas rasas, como já era esperado.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8671A3A-30D9-4F04-9B69-516005119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576" y="7525636"/>
            <a:ext cx="3892955" cy="421191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18A0461-07D6-4F6A-A226-BA5926371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542" y="7525636"/>
            <a:ext cx="5698476" cy="421191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3037AC4-E40D-4A77-ACDD-DEE5D8B45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6563" y="7489081"/>
            <a:ext cx="718549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4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Conclusão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CAE232-0145-413E-9733-73C5B5982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49" y="7862984"/>
            <a:ext cx="9826459" cy="17080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BDE83A1-4A52-4A40-89F4-713A01EF3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360" y="7828468"/>
            <a:ext cx="4744534" cy="1708032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0246B21-3980-48D5-803B-4CC89D89D827}"/>
              </a:ext>
            </a:extLst>
          </p:cNvPr>
          <p:cNvSpPr/>
          <p:nvPr/>
        </p:nvSpPr>
        <p:spPr>
          <a:xfrm>
            <a:off x="1148497" y="2521379"/>
            <a:ext cx="17716437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Em comparação à abordagem estática, a abordagem que envolve a dinâmica dos movimentos do navio mostra que alterações no </a:t>
            </a:r>
            <a:r>
              <a:rPr lang="pt-BR" sz="2800" dirty="0" err="1"/>
              <a:t>Squat</a:t>
            </a:r>
            <a:r>
              <a:rPr lang="pt-BR" sz="2800" dirty="0"/>
              <a:t> podem ocorrem, como mostrado nas simulações envolvendo ondulações no fundo náutico e nas simulações com o navio em linha reta com velocidade constante e executando uma curva com a mesma velocidade constante.</a:t>
            </a:r>
          </a:p>
        </p:txBody>
      </p:sp>
    </p:spTree>
    <p:extLst>
      <p:ext uri="{BB962C8B-B14F-4D97-AF65-F5344CB8AC3E}">
        <p14:creationId xmlns:p14="http://schemas.microsoft.com/office/powerpoint/2010/main" val="171891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"/>
            <a:ext cx="19442113" cy="12961408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rot="10800000">
            <a:off x="3291637" y="6409531"/>
            <a:ext cx="16150477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148760" y="4123515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cap="all" dirty="0">
                <a:solidFill>
                  <a:schemeClr val="bg1"/>
                </a:solidFill>
              </a:rPr>
              <a:t>Obrigado!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4DD2FD-5AAD-9568-E6BE-BA0865E1B714}"/>
              </a:ext>
            </a:extLst>
          </p:cNvPr>
          <p:cNvSpPr txBox="1"/>
          <p:nvPr/>
        </p:nvSpPr>
        <p:spPr>
          <a:xfrm>
            <a:off x="3277714" y="9170634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Ernesto Sá </a:t>
            </a:r>
          </a:p>
          <a:p>
            <a:r>
              <a:rPr lang="pt-BR" dirty="0">
                <a:solidFill>
                  <a:schemeClr val="bg1"/>
                </a:solidFill>
              </a:rPr>
              <a:t>ernestosa@fhm.org.br</a:t>
            </a:r>
          </a:p>
          <a:p>
            <a:r>
              <a:rPr lang="pt-BR" dirty="0">
                <a:solidFill>
                  <a:schemeClr val="bg1"/>
                </a:solidFill>
              </a:rPr>
              <a:t>(21) 3125-7600  Ramal: 7642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20" y="908805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Introdução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020113" y="2160489"/>
            <a:ext cx="12517367" cy="10366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Importância do transporte aquaviário brasileiro;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Avanço no conhecimento científico e tecnológico trouxe ferramentas e métodos mais avançados:</a:t>
            </a:r>
          </a:p>
          <a:p>
            <a:pPr marL="138303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Mais ferramentas de auxílio à navegação;</a:t>
            </a:r>
          </a:p>
          <a:p>
            <a:pPr marL="138303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Mais efeitos são inseridos em simuladores;</a:t>
            </a:r>
          </a:p>
          <a:p>
            <a:pPr marL="138303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Novas metodologias de projeto;</a:t>
            </a:r>
          </a:p>
          <a:p>
            <a:pPr marL="138303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Novos treinamentos;</a:t>
            </a:r>
          </a:p>
          <a:p>
            <a:pPr marL="138303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Novas pesquisa.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No contexto de planejamento portuário, novos projetos ou alterações nos portos devem passar por um processo mais seguro e evoluído;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No Brasil, o esforço para se avançar nos métodos de projeto culminou no livro PLANEJAMENTO PORTUÁRIO, onde constam:</a:t>
            </a:r>
          </a:p>
          <a:p>
            <a:pPr marL="138303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Recomendações para o projeto conceitual e detalhado;</a:t>
            </a:r>
          </a:p>
          <a:p>
            <a:pPr marL="138303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Definições  das dimensões da geometria de canal de acesso, canal interno, bacia de evolução e outros.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Necessário entender o comportamento do navio.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DA838A-A588-4DC5-8E44-5C75B3C9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3504" y="4925043"/>
            <a:ext cx="5400920" cy="762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O comportamento do navio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148497" y="2448521"/>
            <a:ext cx="9292639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É necessário entender o comportamento do navio em águas rasas;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Efeito de fundo na navegação em águas rasas:</a:t>
            </a:r>
          </a:p>
          <a:p>
            <a:pPr marL="138303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Sobre as Manobras</a:t>
            </a:r>
          </a:p>
          <a:p>
            <a:pPr marL="138303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Efeito </a:t>
            </a:r>
            <a:r>
              <a:rPr lang="pt-BR" sz="2800" dirty="0" err="1"/>
              <a:t>Squat</a:t>
            </a:r>
            <a:endParaRPr lang="pt-BR" sz="28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686F95-930F-4153-A427-84E3E5B7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190" y="2658216"/>
            <a:ext cx="8174301" cy="580002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E5885CD-6B3C-446E-A41D-1E6918AF2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60" y="8721365"/>
            <a:ext cx="12890119" cy="333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1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Efeito de fundo na navegação em águas rasas: Sobre as Manobras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986404" y="3609772"/>
            <a:ext cx="10947685" cy="648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Para um projeto é necessário conhecer como as manobras se desenvolvem em águas rasas.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Publicações como PNA apresentam alguns dos comportamentos que ocorrem em águas rasas.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As consequências mais relevantes do efeito de águas rasas em termos de manobra são o aumento da estabilidade direcional e a piora na capacidade de guinar (Curva de Giro e </a:t>
            </a:r>
            <a:r>
              <a:rPr lang="pt-BR" sz="2800" dirty="0" err="1"/>
              <a:t>Pullout</a:t>
            </a:r>
            <a:r>
              <a:rPr lang="pt-BR" sz="2800" dirty="0"/>
              <a:t>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As manobras e suas dimensões tem fator relevante da determinação das dimensões de canais, por exemplo.</a:t>
            </a:r>
          </a:p>
          <a:p>
            <a:pPr>
              <a:lnSpc>
                <a:spcPct val="150000"/>
              </a:lnSpc>
            </a:pP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BAD1D2-AC59-407A-A680-B2E90ACD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344" y="3600649"/>
            <a:ext cx="6480720" cy="70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1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Efeito de fundo na navegação em águas rasas: Sobre as Manobras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005619" y="2233095"/>
            <a:ext cx="16852341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Curva de Giro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Como é esperado, a curva de giro tende a ter um diâmetro maior e uma piora na capacidade de guinar.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B658AA-D378-4BE7-A8E2-9D686A41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676" y="3929601"/>
            <a:ext cx="7344816" cy="80179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A7C7F09-BF7F-438B-B3CC-5886E52C5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28" y="5472857"/>
            <a:ext cx="8721521" cy="6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Efeito de fundo na navegação em águas rasas: Sobre as Manobras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005619" y="2233095"/>
            <a:ext cx="14116037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Como é esperado, o </a:t>
            </a:r>
            <a:r>
              <a:rPr lang="pt-BR" sz="2800" dirty="0" err="1"/>
              <a:t>Pullout</a:t>
            </a:r>
            <a:r>
              <a:rPr lang="pt-BR" sz="2800" dirty="0"/>
              <a:t> apresenta ganho de estabilidade direcional.</a:t>
            </a:r>
          </a:p>
          <a:p>
            <a:pPr>
              <a:lnSpc>
                <a:spcPct val="150000"/>
              </a:lnSpc>
            </a:pP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2AECC5-6F4B-4F94-AB8F-8AA2E9B5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304" y="3888681"/>
            <a:ext cx="13077274" cy="77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0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Efeito de fundo na navegação em águas rasas: Efeito </a:t>
            </a:r>
            <a:r>
              <a:rPr lang="pt-BR" sz="4800" dirty="0" err="1">
                <a:solidFill>
                  <a:srgbClr val="062443"/>
                </a:solidFill>
              </a:rPr>
              <a:t>Squat</a:t>
            </a:r>
            <a:endParaRPr lang="pt-BR" sz="4800" dirty="0">
              <a:solidFill>
                <a:srgbClr val="0624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005619" y="2376513"/>
            <a:ext cx="17644429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Para a definição da folga abaixo da quilha, encontramos os fatores associados à profundidade de um canal de acesso, dentre eles o efeito </a:t>
            </a:r>
            <a:r>
              <a:rPr lang="pt-BR" sz="2800" dirty="0" err="1"/>
              <a:t>Squat</a:t>
            </a:r>
            <a:r>
              <a:rPr lang="pt-BR" sz="2800" dirty="0"/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O efeito </a:t>
            </a:r>
            <a:r>
              <a:rPr lang="pt-BR" sz="2800" dirty="0" err="1"/>
              <a:t>Squat</a:t>
            </a:r>
            <a:r>
              <a:rPr lang="pt-BR" sz="2800" dirty="0"/>
              <a:t> calculado no Projeto Conceitual considera somente navios de projeto em condições de velocidade constante e em canais supostamente retilíneos, sem alteração brusca em sua configuração ou batimetria.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1A8095-B5E3-4CE2-B84D-EFB1CE4A8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400" y="5816319"/>
            <a:ext cx="9137440" cy="572815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E7242FC-46AA-4D3A-8BC1-242CF835C44A}"/>
              </a:ext>
            </a:extLst>
          </p:cNvPr>
          <p:cNvSpPr/>
          <p:nvPr/>
        </p:nvSpPr>
        <p:spPr>
          <a:xfrm>
            <a:off x="13105432" y="8480568"/>
            <a:ext cx="27363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813BD0A-8E9A-4152-880E-541676F7CDD9}"/>
              </a:ext>
            </a:extLst>
          </p:cNvPr>
          <p:cNvSpPr/>
          <p:nvPr/>
        </p:nvSpPr>
        <p:spPr>
          <a:xfrm>
            <a:off x="1080096" y="5112817"/>
            <a:ext cx="7992888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Existem procedimentos para a avaliação do efeito </a:t>
            </a:r>
            <a:r>
              <a:rPr lang="pt-BR" sz="2800" dirty="0" err="1"/>
              <a:t>Squat</a:t>
            </a:r>
            <a:r>
              <a:rPr lang="pt-BR" sz="2800" dirty="0"/>
              <a:t>, nas fases de Projeto Conceitual e de Projeto Detalhado.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Na fase preliminar recomenda-se ICORELS, Barrass3 ou </a:t>
            </a:r>
            <a:r>
              <a:rPr lang="pt-BR" sz="2800" dirty="0" err="1"/>
              <a:t>Yoshimura</a:t>
            </a:r>
            <a:r>
              <a:rPr lang="pt-BR" sz="2800" dirty="0"/>
              <a:t> 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Na fase de projeto detalhado recomenda-se Tuck, de </a:t>
            </a:r>
            <a:r>
              <a:rPr lang="pt-BR" sz="2800" dirty="0" err="1"/>
              <a:t>Huuska</a:t>
            </a:r>
            <a:r>
              <a:rPr lang="pt-BR" sz="2800" dirty="0"/>
              <a:t>/</a:t>
            </a:r>
            <a:r>
              <a:rPr lang="pt-BR" sz="2800" dirty="0" err="1"/>
              <a:t>Guliev</a:t>
            </a:r>
            <a:r>
              <a:rPr lang="pt-BR" sz="2800" dirty="0"/>
              <a:t>, de </a:t>
            </a:r>
            <a:r>
              <a:rPr lang="pt-BR" sz="2800" dirty="0" err="1"/>
              <a:t>Römisch</a:t>
            </a:r>
            <a:r>
              <a:rPr lang="pt-BR" sz="2800" dirty="0"/>
              <a:t> e de </a:t>
            </a:r>
            <a:r>
              <a:rPr lang="pt-BR" sz="2800" dirty="0" err="1"/>
              <a:t>Ankudinov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52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Efeito de fundo na navegação em águas rasas: Efeito </a:t>
            </a:r>
            <a:r>
              <a:rPr lang="pt-BR" sz="4800" dirty="0" err="1">
                <a:solidFill>
                  <a:srgbClr val="062443"/>
                </a:solidFill>
              </a:rPr>
              <a:t>Squat</a:t>
            </a:r>
            <a:endParaRPr lang="pt-BR" sz="4800" dirty="0">
              <a:solidFill>
                <a:srgbClr val="0624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005619" y="2304505"/>
            <a:ext cx="17430873" cy="713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Existem métodos para a determinação do </a:t>
            </a:r>
            <a:r>
              <a:rPr lang="pt-BR" sz="2800" dirty="0" err="1"/>
              <a:t>Squat</a:t>
            </a:r>
            <a:r>
              <a:rPr lang="pt-BR" sz="2800" dirty="0"/>
              <a:t> em navios navegando em águas rasas estruturados com base em métodos empíricos.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Contudo, alterações no </a:t>
            </a:r>
            <a:r>
              <a:rPr lang="pt-BR" sz="2800" dirty="0" err="1"/>
              <a:t>Squat</a:t>
            </a:r>
            <a:r>
              <a:rPr lang="pt-BR" sz="2800" dirty="0"/>
              <a:t> podem ocorrer em navios que não se encontram em velocidade constante, como também em canais que não são retilíneos ou canais em que a batimetria oscila com valores consideráveis. Ondulações no fundo náutico e executar uma curva são exemplos disto.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Utilizando um simulador de manobras podemos explorar mais sobre estes fatores que alteram o </a:t>
            </a:r>
            <a:r>
              <a:rPr lang="pt-BR" sz="2800" dirty="0" err="1"/>
              <a:t>Squat</a:t>
            </a:r>
            <a:r>
              <a:rPr lang="pt-BR" sz="2800" dirty="0"/>
              <a:t>.</a:t>
            </a:r>
          </a:p>
          <a:p>
            <a:pPr>
              <a:lnSpc>
                <a:spcPct val="150000"/>
              </a:lnSpc>
            </a:pP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Pontos abordados:</a:t>
            </a:r>
          </a:p>
          <a:p>
            <a:pPr marL="138303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Ondulações no fundo náutico podem alterar o </a:t>
            </a:r>
            <a:r>
              <a:rPr lang="pt-BR" sz="2800" dirty="0" err="1"/>
              <a:t>Squat</a:t>
            </a:r>
            <a:r>
              <a:rPr lang="pt-BR" sz="2800" dirty="0"/>
              <a:t>. Mas, o quanto alteram?</a:t>
            </a:r>
          </a:p>
          <a:p>
            <a:pPr marL="138303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Quando em uma curva o navio apresenta </a:t>
            </a:r>
            <a:r>
              <a:rPr lang="pt-BR" sz="2800" dirty="0" err="1"/>
              <a:t>Squat</a:t>
            </a:r>
            <a:r>
              <a:rPr lang="pt-BR" sz="2800" dirty="0"/>
              <a:t> diferente de navegando em linha reta com mesma velocidade?</a:t>
            </a:r>
          </a:p>
        </p:txBody>
      </p:sp>
    </p:spTree>
    <p:extLst>
      <p:ext uri="{BB962C8B-B14F-4D97-AF65-F5344CB8AC3E}">
        <p14:creationId xmlns:p14="http://schemas.microsoft.com/office/powerpoint/2010/main" val="196793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rot="10800000">
            <a:off x="1148497" y="1908937"/>
            <a:ext cx="1829361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05619" y="908805"/>
            <a:ext cx="1743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62443"/>
                </a:solidFill>
              </a:rPr>
              <a:t>Efeito de fundo na navegação em águas rasas: Efeito </a:t>
            </a:r>
            <a:r>
              <a:rPr lang="pt-BR" sz="4800" dirty="0" err="1">
                <a:solidFill>
                  <a:srgbClr val="062443"/>
                </a:solidFill>
              </a:rPr>
              <a:t>Squat</a:t>
            </a:r>
            <a:endParaRPr lang="pt-BR" sz="4800" dirty="0">
              <a:solidFill>
                <a:srgbClr val="0624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25D894-0C0E-4BC0-9AE5-D8FE129DF5AA}"/>
              </a:ext>
            </a:extLst>
          </p:cNvPr>
          <p:cNvSpPr/>
          <p:nvPr/>
        </p:nvSpPr>
        <p:spPr>
          <a:xfrm>
            <a:off x="1005619" y="2304505"/>
            <a:ext cx="17430873" cy="584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Com o passar do tempo, o desenvolvimento científico possibilitou que mais efeitos fossem inseridos em simuladores.</a:t>
            </a:r>
          </a:p>
          <a:p>
            <a:pPr>
              <a:lnSpc>
                <a:spcPct val="150000"/>
              </a:lnSpc>
            </a:pP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Com isso, utilizando uma ferramenta de simulação, podemos demonstrar como esses fatores podem alterar o </a:t>
            </a:r>
            <a:r>
              <a:rPr lang="pt-BR" sz="2800" dirty="0" err="1"/>
              <a:t>Squat</a:t>
            </a:r>
            <a:r>
              <a:rPr lang="pt-BR" sz="2800" dirty="0"/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Foi utilizado uma navio Bulk Carrier com as seguintes características:</a:t>
            </a:r>
          </a:p>
          <a:p>
            <a:pPr marL="149733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Loa = 320 m</a:t>
            </a:r>
          </a:p>
          <a:p>
            <a:pPr marL="149733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Boca = 53 m </a:t>
            </a:r>
          </a:p>
          <a:p>
            <a:pPr marL="149733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Calado = 18.9 m</a:t>
            </a:r>
          </a:p>
          <a:p>
            <a:pPr marL="1497330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err="1"/>
              <a:t>Cb</a:t>
            </a:r>
            <a:r>
              <a:rPr lang="pt-BR" sz="2800" dirty="0"/>
              <a:t> = 0.85</a:t>
            </a:r>
          </a:p>
        </p:txBody>
      </p:sp>
    </p:spTree>
    <p:extLst>
      <p:ext uri="{BB962C8B-B14F-4D97-AF65-F5344CB8AC3E}">
        <p14:creationId xmlns:p14="http://schemas.microsoft.com/office/powerpoint/2010/main" val="3807397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1260</Words>
  <Application>Microsoft Office PowerPoint</Application>
  <PresentationFormat>Personalizar</PresentationFormat>
  <Paragraphs>85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Bruno.Bastos</dc:creator>
  <cp:lastModifiedBy>Ernesto Junior</cp:lastModifiedBy>
  <cp:revision>58</cp:revision>
  <dcterms:created xsi:type="dcterms:W3CDTF">2023-09-06T21:10:19Z</dcterms:created>
  <dcterms:modified xsi:type="dcterms:W3CDTF">2023-09-16T02:47:37Z</dcterms:modified>
</cp:coreProperties>
</file>