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8" r:id="rId4"/>
    <p:sldId id="265" r:id="rId5"/>
    <p:sldId id="646" r:id="rId6"/>
    <p:sldId id="552" r:id="rId7"/>
    <p:sldId id="261" r:id="rId8"/>
    <p:sldId id="647" r:id="rId9"/>
    <p:sldId id="648" r:id="rId10"/>
    <p:sldId id="263" r:id="rId11"/>
    <p:sldId id="649" r:id="rId12"/>
    <p:sldId id="650" r:id="rId13"/>
    <p:sldId id="652" r:id="rId14"/>
    <p:sldId id="515" r:id="rId15"/>
    <p:sldId id="513" r:id="rId16"/>
    <p:sldId id="543" r:id="rId17"/>
    <p:sldId id="575" r:id="rId18"/>
    <p:sldId id="403" r:id="rId19"/>
    <p:sldId id="262" r:id="rId20"/>
    <p:sldId id="653" r:id="rId21"/>
    <p:sldId id="654" r:id="rId22"/>
  </p:sldIdLst>
  <p:sldSz cx="19442113" cy="12961938"/>
  <p:notesSz cx="6858000" cy="9144000"/>
  <p:defaultTextStyle>
    <a:defPPr>
      <a:defRPr lang="pt-BR"/>
    </a:defPPr>
    <a:lvl1pPr marL="0" algn="l" defTabSz="185166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25830" algn="l" defTabSz="185166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51660" algn="l" defTabSz="185166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77490" algn="l" defTabSz="185166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703320" algn="l" defTabSz="185166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629150" algn="l" defTabSz="185166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554980" algn="l" defTabSz="185166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80810" algn="l" defTabSz="185166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406640" algn="l" defTabSz="185166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3">
          <p15:clr>
            <a:srgbClr val="A4A3A4"/>
          </p15:clr>
        </p15:guide>
        <p15:guide id="2" pos="612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24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25" d="100"/>
          <a:sy n="25" d="100"/>
        </p:scale>
        <p:origin x="928" y="372"/>
      </p:cViewPr>
      <p:guideLst>
        <p:guide orient="horz" pos="4083"/>
        <p:guide pos="612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58159" y="4026603"/>
            <a:ext cx="16525796" cy="277841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916317" y="7345098"/>
            <a:ext cx="13609479" cy="331249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25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51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774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703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629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554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80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406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86760-6E94-4CDC-A0D6-EBB752412EDA}" type="datetimeFigureOut">
              <a:rPr lang="pt-BR" smtClean="0"/>
              <a:pPr/>
              <a:t>16/09/2023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80FF-D2BD-45C6-B4C7-01C3199870C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86760-6E94-4CDC-A0D6-EBB752412EDA}" type="datetimeFigureOut">
              <a:rPr lang="pt-BR" smtClean="0"/>
              <a:pPr/>
              <a:t>16/09/2023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80FF-D2BD-45C6-B4C7-01C3199870C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29973258" y="981147"/>
            <a:ext cx="9299137" cy="209041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2065724" y="981147"/>
            <a:ext cx="27583498" cy="209041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86760-6E94-4CDC-A0D6-EBB752412EDA}" type="datetimeFigureOut">
              <a:rPr lang="pt-BR" smtClean="0"/>
              <a:pPr/>
              <a:t>16/09/2023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80FF-D2BD-45C6-B4C7-01C3199870C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86760-6E94-4CDC-A0D6-EBB752412EDA}" type="datetimeFigureOut">
              <a:rPr lang="pt-BR" smtClean="0"/>
              <a:pPr/>
              <a:t>16/09/2023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80FF-D2BD-45C6-B4C7-01C3199870C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35793" y="8329246"/>
            <a:ext cx="16525796" cy="2574385"/>
          </a:xfrm>
        </p:spPr>
        <p:txBody>
          <a:bodyPr anchor="t"/>
          <a:lstStyle>
            <a:lvl1pPr algn="l">
              <a:defRPr sz="81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535793" y="5493823"/>
            <a:ext cx="16525796" cy="2835423"/>
          </a:xfrm>
        </p:spPr>
        <p:txBody>
          <a:bodyPr anchor="b"/>
          <a:lstStyle>
            <a:lvl1pPr marL="0" indent="0">
              <a:buNone/>
              <a:defRPr sz="4100">
                <a:solidFill>
                  <a:schemeClr val="tx1">
                    <a:tint val="75000"/>
                  </a:schemeClr>
                </a:solidFill>
              </a:defRPr>
            </a:lvl1pPr>
            <a:lvl2pPr marL="92583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5166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7749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70332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62915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55498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8081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40664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86760-6E94-4CDC-A0D6-EBB752412EDA}" type="datetimeFigureOut">
              <a:rPr lang="pt-BR" smtClean="0"/>
              <a:pPr/>
              <a:t>16/09/2023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80FF-D2BD-45C6-B4C7-01C3199870C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2065726" y="5715856"/>
            <a:ext cx="18439630" cy="16169417"/>
          </a:xfrm>
        </p:spPr>
        <p:txBody>
          <a:bodyPr/>
          <a:lstStyle>
            <a:lvl1pPr>
              <a:defRPr sz="5700"/>
            </a:lvl1pPr>
            <a:lvl2pPr>
              <a:defRPr sz="4900"/>
            </a:lvl2pPr>
            <a:lvl3pPr>
              <a:defRPr sz="41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20829390" y="5715856"/>
            <a:ext cx="18443004" cy="16169417"/>
          </a:xfrm>
        </p:spPr>
        <p:txBody>
          <a:bodyPr/>
          <a:lstStyle>
            <a:lvl1pPr>
              <a:defRPr sz="5700"/>
            </a:lvl1pPr>
            <a:lvl2pPr>
              <a:defRPr sz="4900"/>
            </a:lvl2pPr>
            <a:lvl3pPr>
              <a:defRPr sz="41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86760-6E94-4CDC-A0D6-EBB752412EDA}" type="datetimeFigureOut">
              <a:rPr lang="pt-BR" smtClean="0"/>
              <a:pPr/>
              <a:t>16/09/2023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80FF-D2BD-45C6-B4C7-01C3199870C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72106" y="519079"/>
            <a:ext cx="17497902" cy="2160323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72105" y="2901435"/>
            <a:ext cx="8590310" cy="1209180"/>
          </a:xfrm>
        </p:spPr>
        <p:txBody>
          <a:bodyPr anchor="b"/>
          <a:lstStyle>
            <a:lvl1pPr marL="0" indent="0">
              <a:buNone/>
              <a:defRPr sz="4900" b="1"/>
            </a:lvl1pPr>
            <a:lvl2pPr marL="925830" indent="0">
              <a:buNone/>
              <a:defRPr sz="4100" b="1"/>
            </a:lvl2pPr>
            <a:lvl3pPr marL="1851660" indent="0">
              <a:buNone/>
              <a:defRPr sz="3600" b="1"/>
            </a:lvl3pPr>
            <a:lvl4pPr marL="2777490" indent="0">
              <a:buNone/>
              <a:defRPr sz="3200" b="1"/>
            </a:lvl4pPr>
            <a:lvl5pPr marL="3703320" indent="0">
              <a:buNone/>
              <a:defRPr sz="3200" b="1"/>
            </a:lvl5pPr>
            <a:lvl6pPr marL="4629150" indent="0">
              <a:buNone/>
              <a:defRPr sz="3200" b="1"/>
            </a:lvl6pPr>
            <a:lvl7pPr marL="5554980" indent="0">
              <a:buNone/>
              <a:defRPr sz="3200" b="1"/>
            </a:lvl7pPr>
            <a:lvl8pPr marL="6480810" indent="0">
              <a:buNone/>
              <a:defRPr sz="3200" b="1"/>
            </a:lvl8pPr>
            <a:lvl9pPr marL="7406640" indent="0">
              <a:buNone/>
              <a:defRPr sz="32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972105" y="4110614"/>
            <a:ext cx="8590310" cy="7468118"/>
          </a:xfrm>
        </p:spPr>
        <p:txBody>
          <a:bodyPr/>
          <a:lstStyle>
            <a:lvl1pPr>
              <a:defRPr sz="4900"/>
            </a:lvl1pPr>
            <a:lvl2pPr>
              <a:defRPr sz="41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9876324" y="2901435"/>
            <a:ext cx="8593684" cy="1209180"/>
          </a:xfrm>
        </p:spPr>
        <p:txBody>
          <a:bodyPr anchor="b"/>
          <a:lstStyle>
            <a:lvl1pPr marL="0" indent="0">
              <a:buNone/>
              <a:defRPr sz="4900" b="1"/>
            </a:lvl1pPr>
            <a:lvl2pPr marL="925830" indent="0">
              <a:buNone/>
              <a:defRPr sz="4100" b="1"/>
            </a:lvl2pPr>
            <a:lvl3pPr marL="1851660" indent="0">
              <a:buNone/>
              <a:defRPr sz="3600" b="1"/>
            </a:lvl3pPr>
            <a:lvl4pPr marL="2777490" indent="0">
              <a:buNone/>
              <a:defRPr sz="3200" b="1"/>
            </a:lvl4pPr>
            <a:lvl5pPr marL="3703320" indent="0">
              <a:buNone/>
              <a:defRPr sz="3200" b="1"/>
            </a:lvl5pPr>
            <a:lvl6pPr marL="4629150" indent="0">
              <a:buNone/>
              <a:defRPr sz="3200" b="1"/>
            </a:lvl6pPr>
            <a:lvl7pPr marL="5554980" indent="0">
              <a:buNone/>
              <a:defRPr sz="3200" b="1"/>
            </a:lvl7pPr>
            <a:lvl8pPr marL="6480810" indent="0">
              <a:buNone/>
              <a:defRPr sz="3200" b="1"/>
            </a:lvl8pPr>
            <a:lvl9pPr marL="7406640" indent="0">
              <a:buNone/>
              <a:defRPr sz="32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9876324" y="4110614"/>
            <a:ext cx="8593684" cy="7468118"/>
          </a:xfrm>
        </p:spPr>
        <p:txBody>
          <a:bodyPr/>
          <a:lstStyle>
            <a:lvl1pPr>
              <a:defRPr sz="4900"/>
            </a:lvl1pPr>
            <a:lvl2pPr>
              <a:defRPr sz="41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86760-6E94-4CDC-A0D6-EBB752412EDA}" type="datetimeFigureOut">
              <a:rPr lang="pt-BR" smtClean="0"/>
              <a:pPr/>
              <a:t>16/09/2023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80FF-D2BD-45C6-B4C7-01C3199870C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86760-6E94-4CDC-A0D6-EBB752412EDA}" type="datetimeFigureOut">
              <a:rPr lang="pt-BR" smtClean="0"/>
              <a:pPr/>
              <a:t>16/09/2023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80FF-D2BD-45C6-B4C7-01C3199870C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86760-6E94-4CDC-A0D6-EBB752412EDA}" type="datetimeFigureOut">
              <a:rPr lang="pt-BR" smtClean="0"/>
              <a:pPr/>
              <a:t>16/09/2023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80FF-D2BD-45C6-B4C7-01C3199870C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72107" y="516077"/>
            <a:ext cx="6396321" cy="2196328"/>
          </a:xfrm>
        </p:spPr>
        <p:txBody>
          <a:bodyPr anchor="b"/>
          <a:lstStyle>
            <a:lvl1pPr algn="l">
              <a:defRPr sz="41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601326" y="516078"/>
            <a:ext cx="10868681" cy="11062655"/>
          </a:xfrm>
        </p:spPr>
        <p:txBody>
          <a:bodyPr/>
          <a:lstStyle>
            <a:lvl1pPr>
              <a:defRPr sz="6500"/>
            </a:lvl1pPr>
            <a:lvl2pPr>
              <a:defRPr sz="5700"/>
            </a:lvl2pPr>
            <a:lvl3pPr>
              <a:defRPr sz="4900"/>
            </a:lvl3pPr>
            <a:lvl4pPr>
              <a:defRPr sz="4100"/>
            </a:lvl4pPr>
            <a:lvl5pPr>
              <a:defRPr sz="4100"/>
            </a:lvl5pPr>
            <a:lvl6pPr>
              <a:defRPr sz="4100"/>
            </a:lvl6pPr>
            <a:lvl7pPr>
              <a:defRPr sz="4100"/>
            </a:lvl7pPr>
            <a:lvl8pPr>
              <a:defRPr sz="4100"/>
            </a:lvl8pPr>
            <a:lvl9pPr>
              <a:defRPr sz="41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972107" y="2712406"/>
            <a:ext cx="6396321" cy="8866327"/>
          </a:xfrm>
        </p:spPr>
        <p:txBody>
          <a:bodyPr/>
          <a:lstStyle>
            <a:lvl1pPr marL="0" indent="0">
              <a:buNone/>
              <a:defRPr sz="2800"/>
            </a:lvl1pPr>
            <a:lvl2pPr marL="925830" indent="0">
              <a:buNone/>
              <a:defRPr sz="2400"/>
            </a:lvl2pPr>
            <a:lvl3pPr marL="1851660" indent="0">
              <a:buNone/>
              <a:defRPr sz="2000"/>
            </a:lvl3pPr>
            <a:lvl4pPr marL="2777490" indent="0">
              <a:buNone/>
              <a:defRPr sz="1800"/>
            </a:lvl4pPr>
            <a:lvl5pPr marL="3703320" indent="0">
              <a:buNone/>
              <a:defRPr sz="1800"/>
            </a:lvl5pPr>
            <a:lvl6pPr marL="4629150" indent="0">
              <a:buNone/>
              <a:defRPr sz="1800"/>
            </a:lvl6pPr>
            <a:lvl7pPr marL="5554980" indent="0">
              <a:buNone/>
              <a:defRPr sz="1800"/>
            </a:lvl7pPr>
            <a:lvl8pPr marL="6480810" indent="0">
              <a:buNone/>
              <a:defRPr sz="1800"/>
            </a:lvl8pPr>
            <a:lvl9pPr marL="7406640" indent="0">
              <a:buNone/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86760-6E94-4CDC-A0D6-EBB752412EDA}" type="datetimeFigureOut">
              <a:rPr lang="pt-BR" smtClean="0"/>
              <a:pPr/>
              <a:t>16/09/2023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80FF-D2BD-45C6-B4C7-01C3199870C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10790" y="9073357"/>
            <a:ext cx="11665268" cy="1071161"/>
          </a:xfrm>
        </p:spPr>
        <p:txBody>
          <a:bodyPr anchor="b"/>
          <a:lstStyle>
            <a:lvl1pPr algn="l">
              <a:defRPr sz="41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10790" y="1158173"/>
            <a:ext cx="11665268" cy="7777163"/>
          </a:xfrm>
        </p:spPr>
        <p:txBody>
          <a:bodyPr/>
          <a:lstStyle>
            <a:lvl1pPr marL="0" indent="0">
              <a:buNone/>
              <a:defRPr sz="6500"/>
            </a:lvl1pPr>
            <a:lvl2pPr marL="925830" indent="0">
              <a:buNone/>
              <a:defRPr sz="5700"/>
            </a:lvl2pPr>
            <a:lvl3pPr marL="1851660" indent="0">
              <a:buNone/>
              <a:defRPr sz="4900"/>
            </a:lvl3pPr>
            <a:lvl4pPr marL="2777490" indent="0">
              <a:buNone/>
              <a:defRPr sz="4100"/>
            </a:lvl4pPr>
            <a:lvl5pPr marL="3703320" indent="0">
              <a:buNone/>
              <a:defRPr sz="4100"/>
            </a:lvl5pPr>
            <a:lvl6pPr marL="4629150" indent="0">
              <a:buNone/>
              <a:defRPr sz="4100"/>
            </a:lvl6pPr>
            <a:lvl7pPr marL="5554980" indent="0">
              <a:buNone/>
              <a:defRPr sz="4100"/>
            </a:lvl7pPr>
            <a:lvl8pPr marL="6480810" indent="0">
              <a:buNone/>
              <a:defRPr sz="4100"/>
            </a:lvl8pPr>
            <a:lvl9pPr marL="7406640" indent="0">
              <a:buNone/>
              <a:defRPr sz="41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3810790" y="10144517"/>
            <a:ext cx="11665268" cy="1521227"/>
          </a:xfrm>
        </p:spPr>
        <p:txBody>
          <a:bodyPr/>
          <a:lstStyle>
            <a:lvl1pPr marL="0" indent="0">
              <a:buNone/>
              <a:defRPr sz="2800"/>
            </a:lvl1pPr>
            <a:lvl2pPr marL="925830" indent="0">
              <a:buNone/>
              <a:defRPr sz="2400"/>
            </a:lvl2pPr>
            <a:lvl3pPr marL="1851660" indent="0">
              <a:buNone/>
              <a:defRPr sz="2000"/>
            </a:lvl3pPr>
            <a:lvl4pPr marL="2777490" indent="0">
              <a:buNone/>
              <a:defRPr sz="1800"/>
            </a:lvl4pPr>
            <a:lvl5pPr marL="3703320" indent="0">
              <a:buNone/>
              <a:defRPr sz="1800"/>
            </a:lvl5pPr>
            <a:lvl6pPr marL="4629150" indent="0">
              <a:buNone/>
              <a:defRPr sz="1800"/>
            </a:lvl6pPr>
            <a:lvl7pPr marL="5554980" indent="0">
              <a:buNone/>
              <a:defRPr sz="1800"/>
            </a:lvl7pPr>
            <a:lvl8pPr marL="6480810" indent="0">
              <a:buNone/>
              <a:defRPr sz="1800"/>
            </a:lvl8pPr>
            <a:lvl9pPr marL="7406640" indent="0">
              <a:buNone/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86760-6E94-4CDC-A0D6-EBB752412EDA}" type="datetimeFigureOut">
              <a:rPr lang="pt-BR" smtClean="0"/>
              <a:pPr/>
              <a:t>16/09/2023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80FF-D2BD-45C6-B4C7-01C3199870C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972106" y="519079"/>
            <a:ext cx="17497902" cy="2160323"/>
          </a:xfrm>
          <a:prstGeom prst="rect">
            <a:avLst/>
          </a:prstGeom>
        </p:spPr>
        <p:txBody>
          <a:bodyPr vert="horz" lIns="185166" tIns="92583" rIns="185166" bIns="92583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72106" y="3024453"/>
            <a:ext cx="17497902" cy="8554280"/>
          </a:xfrm>
          <a:prstGeom prst="rect">
            <a:avLst/>
          </a:prstGeom>
        </p:spPr>
        <p:txBody>
          <a:bodyPr vert="horz" lIns="185166" tIns="92583" rIns="185166" bIns="92583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972106" y="12013797"/>
            <a:ext cx="4536493" cy="690103"/>
          </a:xfrm>
          <a:prstGeom prst="rect">
            <a:avLst/>
          </a:prstGeom>
        </p:spPr>
        <p:txBody>
          <a:bodyPr vert="horz" lIns="185166" tIns="92583" rIns="185166" bIns="92583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86760-6E94-4CDC-A0D6-EBB752412EDA}" type="datetimeFigureOut">
              <a:rPr lang="pt-BR" smtClean="0"/>
              <a:pPr/>
              <a:t>16/09/2023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6642722" y="12013797"/>
            <a:ext cx="6156669" cy="690103"/>
          </a:xfrm>
          <a:prstGeom prst="rect">
            <a:avLst/>
          </a:prstGeom>
        </p:spPr>
        <p:txBody>
          <a:bodyPr vert="horz" lIns="185166" tIns="92583" rIns="185166" bIns="92583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13933514" y="12013797"/>
            <a:ext cx="4536493" cy="690103"/>
          </a:xfrm>
          <a:prstGeom prst="rect">
            <a:avLst/>
          </a:prstGeom>
        </p:spPr>
        <p:txBody>
          <a:bodyPr vert="horz" lIns="185166" tIns="92583" rIns="185166" bIns="92583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D580FF-D2BD-45C6-B4C7-01C3199870C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851660" rtl="0" eaLnBrk="1" latinLnBrk="0" hangingPunct="1">
        <a:spcBef>
          <a:spcPct val="0"/>
        </a:spcBef>
        <a:buNone/>
        <a:defRPr sz="8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94373" indent="-694373" algn="l" defTabSz="1851660" rtl="0" eaLnBrk="1" latinLnBrk="0" hangingPunct="1">
        <a:spcBef>
          <a:spcPct val="20000"/>
        </a:spcBef>
        <a:buFont typeface="Arial" pitchFamily="34" charset="0"/>
        <a:buChar char="•"/>
        <a:defRPr sz="6500" kern="1200">
          <a:solidFill>
            <a:schemeClr val="tx1"/>
          </a:solidFill>
          <a:latin typeface="+mn-lt"/>
          <a:ea typeface="+mn-ea"/>
          <a:cs typeface="+mn-cs"/>
        </a:defRPr>
      </a:lvl1pPr>
      <a:lvl2pPr marL="1504474" indent="-578644" algn="l" defTabSz="1851660" rtl="0" eaLnBrk="1" latinLnBrk="0" hangingPunct="1">
        <a:spcBef>
          <a:spcPct val="20000"/>
        </a:spcBef>
        <a:buFont typeface="Arial" pitchFamily="34" charset="0"/>
        <a:buChar char="–"/>
        <a:defRPr sz="5700" kern="1200">
          <a:solidFill>
            <a:schemeClr val="tx1"/>
          </a:solidFill>
          <a:latin typeface="+mn-lt"/>
          <a:ea typeface="+mn-ea"/>
          <a:cs typeface="+mn-cs"/>
        </a:defRPr>
      </a:lvl2pPr>
      <a:lvl3pPr marL="2314575" indent="-462915" algn="l" defTabSz="1851660" rtl="0" eaLnBrk="1" latinLnBrk="0" hangingPunct="1">
        <a:spcBef>
          <a:spcPct val="20000"/>
        </a:spcBef>
        <a:buFont typeface="Arial" pitchFamily="34" charset="0"/>
        <a:buChar char="•"/>
        <a:defRPr sz="4900" kern="1200">
          <a:solidFill>
            <a:schemeClr val="tx1"/>
          </a:solidFill>
          <a:latin typeface="+mn-lt"/>
          <a:ea typeface="+mn-ea"/>
          <a:cs typeface="+mn-cs"/>
        </a:defRPr>
      </a:lvl3pPr>
      <a:lvl4pPr marL="3240405" indent="-462915" algn="l" defTabSz="1851660" rtl="0" eaLnBrk="1" latinLnBrk="0" hangingPunct="1">
        <a:spcBef>
          <a:spcPct val="20000"/>
        </a:spcBef>
        <a:buFont typeface="Arial" pitchFamily="34" charset="0"/>
        <a:buChar char="–"/>
        <a:defRPr sz="4100" kern="1200">
          <a:solidFill>
            <a:schemeClr val="tx1"/>
          </a:solidFill>
          <a:latin typeface="+mn-lt"/>
          <a:ea typeface="+mn-ea"/>
          <a:cs typeface="+mn-cs"/>
        </a:defRPr>
      </a:lvl4pPr>
      <a:lvl5pPr marL="4166235" indent="-462915" algn="l" defTabSz="1851660" rtl="0" eaLnBrk="1" latinLnBrk="0" hangingPunct="1">
        <a:spcBef>
          <a:spcPct val="20000"/>
        </a:spcBef>
        <a:buFont typeface="Arial" pitchFamily="34" charset="0"/>
        <a:buChar char="»"/>
        <a:defRPr sz="4100" kern="1200">
          <a:solidFill>
            <a:schemeClr val="tx1"/>
          </a:solidFill>
          <a:latin typeface="+mn-lt"/>
          <a:ea typeface="+mn-ea"/>
          <a:cs typeface="+mn-cs"/>
        </a:defRPr>
      </a:lvl5pPr>
      <a:lvl6pPr marL="5092065" indent="-462915" algn="l" defTabSz="1851660" rtl="0" eaLnBrk="1" latinLnBrk="0" hangingPunct="1">
        <a:spcBef>
          <a:spcPct val="20000"/>
        </a:spcBef>
        <a:buFont typeface="Arial" pitchFamily="34" charset="0"/>
        <a:buChar char="•"/>
        <a:defRPr sz="4100" kern="1200">
          <a:solidFill>
            <a:schemeClr val="tx1"/>
          </a:solidFill>
          <a:latin typeface="+mn-lt"/>
          <a:ea typeface="+mn-ea"/>
          <a:cs typeface="+mn-cs"/>
        </a:defRPr>
      </a:lvl6pPr>
      <a:lvl7pPr marL="6017895" indent="-462915" algn="l" defTabSz="1851660" rtl="0" eaLnBrk="1" latinLnBrk="0" hangingPunct="1">
        <a:spcBef>
          <a:spcPct val="20000"/>
        </a:spcBef>
        <a:buFont typeface="Arial" pitchFamily="34" charset="0"/>
        <a:buChar char="•"/>
        <a:defRPr sz="4100" kern="1200">
          <a:solidFill>
            <a:schemeClr val="tx1"/>
          </a:solidFill>
          <a:latin typeface="+mn-lt"/>
          <a:ea typeface="+mn-ea"/>
          <a:cs typeface="+mn-cs"/>
        </a:defRPr>
      </a:lvl7pPr>
      <a:lvl8pPr marL="6943725" indent="-462915" algn="l" defTabSz="1851660" rtl="0" eaLnBrk="1" latinLnBrk="0" hangingPunct="1">
        <a:spcBef>
          <a:spcPct val="20000"/>
        </a:spcBef>
        <a:buFont typeface="Arial" pitchFamily="34" charset="0"/>
        <a:buChar char="•"/>
        <a:defRPr sz="4100" kern="1200">
          <a:solidFill>
            <a:schemeClr val="tx1"/>
          </a:solidFill>
          <a:latin typeface="+mn-lt"/>
          <a:ea typeface="+mn-ea"/>
          <a:cs typeface="+mn-cs"/>
        </a:defRPr>
      </a:lvl8pPr>
      <a:lvl9pPr marL="7869555" indent="-462915" algn="l" defTabSz="1851660" rtl="0" eaLnBrk="1" latinLnBrk="0" hangingPunct="1">
        <a:spcBef>
          <a:spcPct val="20000"/>
        </a:spcBef>
        <a:buFont typeface="Arial" pitchFamily="34" charset="0"/>
        <a:buChar char="•"/>
        <a:defRPr sz="4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85166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25830" algn="l" defTabSz="185166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51660" algn="l" defTabSz="185166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77490" algn="l" defTabSz="185166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703320" algn="l" defTabSz="185166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629150" algn="l" defTabSz="185166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554980" algn="l" defTabSz="185166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80810" algn="l" defTabSz="185166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406640" algn="l" defTabSz="185166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ruggeri@argonautica.com.br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emf"/><Relationship Id="rId5" Type="http://schemas.openxmlformats.org/officeDocument/2006/relationships/image" Target="../media/image47.png"/><Relationship Id="rId4" Type="http://schemas.openxmlformats.org/officeDocument/2006/relationships/image" Target="../media/image4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emf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capa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4"/>
            <a:ext cx="19442113" cy="12961409"/>
          </a:xfrm>
          <a:prstGeom prst="rect">
            <a:avLst/>
          </a:prstGeom>
        </p:spPr>
      </p:pic>
      <p:cxnSp>
        <p:nvCxnSpPr>
          <p:cNvPr id="8" name="Conector reto 7"/>
          <p:cNvCxnSpPr/>
          <p:nvPr/>
        </p:nvCxnSpPr>
        <p:spPr>
          <a:xfrm rot="5400000">
            <a:off x="2720926" y="4408473"/>
            <a:ext cx="2571768" cy="1588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4291768" y="3051945"/>
            <a:ext cx="1219645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dirty="0">
                <a:solidFill>
                  <a:schemeClr val="bg1"/>
                </a:solidFill>
              </a:rPr>
              <a:t>Movimento em ondas de embarcações e Folga Dinâmica Abaixo da Quilha</a:t>
            </a:r>
          </a:p>
          <a:p>
            <a:r>
              <a:rPr lang="pt-BR" sz="4000" b="1" dirty="0">
                <a:solidFill>
                  <a:schemeClr val="bg1"/>
                </a:solidFill>
              </a:rPr>
              <a:t>Eng. Dr. Felipe Ruggeri</a:t>
            </a:r>
          </a:p>
          <a:p>
            <a:r>
              <a:rPr lang="pt-BR" sz="4000" b="1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ruggeri@argonautica.com.br</a:t>
            </a:r>
            <a:r>
              <a:rPr lang="pt-BR" sz="4000" b="1" dirty="0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to 7"/>
          <p:cNvCxnSpPr/>
          <p:nvPr/>
        </p:nvCxnSpPr>
        <p:spPr>
          <a:xfrm rot="10800000">
            <a:off x="1148497" y="1908937"/>
            <a:ext cx="18293616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1005620" y="908805"/>
            <a:ext cx="14327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rgbClr val="062443"/>
                </a:solidFill>
              </a:rPr>
              <a:t>ETAPAS PRELIMINARES – MÉTODO JAPONÊS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CE48A1A-BE55-7722-1D21-49B35E5AD909}"/>
              </a:ext>
            </a:extLst>
          </p:cNvPr>
          <p:cNvSpPr txBox="1"/>
          <p:nvPr/>
        </p:nvSpPr>
        <p:spPr>
          <a:xfrm>
            <a:off x="801975" y="2328137"/>
            <a:ext cx="181361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3200" dirty="0">
                <a:latin typeface="Trebuchet MS" panose="020B0603020202020204" pitchFamily="34" charset="0"/>
              </a:rPr>
              <a:t>Os maiores movimentos ocorrem do acoplamento </a:t>
            </a:r>
            <a:r>
              <a:rPr lang="pt-BR" sz="3200" dirty="0" err="1">
                <a:latin typeface="Trebuchet MS" panose="020B0603020202020204" pitchFamily="34" charset="0"/>
              </a:rPr>
              <a:t>heave</a:t>
            </a:r>
            <a:r>
              <a:rPr lang="pt-BR" sz="3200" dirty="0">
                <a:latin typeface="Trebuchet MS" panose="020B0603020202020204" pitchFamily="34" charset="0"/>
              </a:rPr>
              <a:t> + </a:t>
            </a:r>
            <a:r>
              <a:rPr lang="pt-BR" sz="3200" dirty="0" err="1">
                <a:latin typeface="Trebuchet MS" panose="020B0603020202020204" pitchFamily="34" charset="0"/>
              </a:rPr>
              <a:t>pitch</a:t>
            </a:r>
            <a:r>
              <a:rPr lang="pt-BR" sz="3200" dirty="0">
                <a:latin typeface="Trebuchet MS" panose="020B0603020202020204" pitchFamily="34" charset="0"/>
              </a:rPr>
              <a:t> ou </a:t>
            </a:r>
            <a:r>
              <a:rPr lang="pt-BR" sz="3200" dirty="0" err="1">
                <a:latin typeface="Trebuchet MS" panose="020B0603020202020204" pitchFamily="34" charset="0"/>
              </a:rPr>
              <a:t>heave</a:t>
            </a:r>
            <a:r>
              <a:rPr lang="pt-BR" sz="3200" dirty="0">
                <a:latin typeface="Trebuchet MS" panose="020B0603020202020204" pitchFamily="34" charset="0"/>
              </a:rPr>
              <a:t> + </a:t>
            </a:r>
            <a:r>
              <a:rPr lang="pt-BR" sz="3200" dirty="0" err="1">
                <a:latin typeface="Trebuchet MS" panose="020B0603020202020204" pitchFamily="34" charset="0"/>
              </a:rPr>
              <a:t>roll</a:t>
            </a:r>
            <a:endParaRPr lang="pt-BR" sz="3200" dirty="0">
              <a:latin typeface="Trebuchet MS" panose="020B0603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3200" dirty="0">
              <a:latin typeface="Trebuchet MS" panose="020B0603020202020204" pitchFamily="34" charset="0"/>
            </a:endParaRPr>
          </a:p>
          <a:p>
            <a:pPr algn="just"/>
            <a:endParaRPr lang="pt-BR" sz="1600" dirty="0">
              <a:latin typeface="Trebuchet MS" panose="020B0603020202020204" pitchFamily="34" charset="0"/>
            </a:endParaRPr>
          </a:p>
        </p:txBody>
      </p:sp>
      <p:pic>
        <p:nvPicPr>
          <p:cNvPr id="40" name="Imagem 39">
            <a:extLst>
              <a:ext uri="{FF2B5EF4-FFF2-40B4-BE49-F238E27FC236}">
                <a16:creationId xmlns:a16="http://schemas.microsoft.com/office/drawing/2014/main" id="{3EE2765B-82EE-93A6-69E1-5B95F7E33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326" y="3493113"/>
            <a:ext cx="7527518" cy="3959279"/>
          </a:xfrm>
          <a:prstGeom prst="rect">
            <a:avLst/>
          </a:prstGeom>
        </p:spPr>
      </p:pic>
      <p:pic>
        <p:nvPicPr>
          <p:cNvPr id="42" name="Imagem 41">
            <a:extLst>
              <a:ext uri="{FF2B5EF4-FFF2-40B4-BE49-F238E27FC236}">
                <a16:creationId xmlns:a16="http://schemas.microsoft.com/office/drawing/2014/main" id="{045C8FD4-7659-0B1F-2012-3DE3BDC6C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975" y="7994755"/>
            <a:ext cx="4981293" cy="4643241"/>
          </a:xfrm>
          <a:prstGeom prst="rect">
            <a:avLst/>
          </a:prstGeom>
        </p:spPr>
      </p:pic>
      <p:sp>
        <p:nvSpPr>
          <p:cNvPr id="47" name="CaixaDeTexto 46">
            <a:extLst>
              <a:ext uri="{FF2B5EF4-FFF2-40B4-BE49-F238E27FC236}">
                <a16:creationId xmlns:a16="http://schemas.microsoft.com/office/drawing/2014/main" id="{8486D769-6FF5-CD17-573B-8E6FF53ED222}"/>
              </a:ext>
            </a:extLst>
          </p:cNvPr>
          <p:cNvSpPr txBox="1"/>
          <p:nvPr/>
        </p:nvSpPr>
        <p:spPr>
          <a:xfrm>
            <a:off x="1980230" y="3005245"/>
            <a:ext cx="9435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Cálculo do Z</a:t>
            </a:r>
            <a:r>
              <a:rPr lang="pt-BR" baseline="-25000" dirty="0"/>
              <a:t>2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AC4C49A3-6C55-4124-7BD5-FD6FA3EE3699}"/>
              </a:ext>
            </a:extLst>
          </p:cNvPr>
          <p:cNvSpPr txBox="1"/>
          <p:nvPr/>
        </p:nvSpPr>
        <p:spPr>
          <a:xfrm>
            <a:off x="1980230" y="7778235"/>
            <a:ext cx="9435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Cálculo do Z</a:t>
            </a:r>
            <a:r>
              <a:rPr lang="pt-BR" baseline="-25000" dirty="0"/>
              <a:t>3</a:t>
            </a:r>
          </a:p>
        </p:txBody>
      </p:sp>
      <p:sp>
        <p:nvSpPr>
          <p:cNvPr id="51" name="Seta: para a Direita 50">
            <a:extLst>
              <a:ext uri="{FF2B5EF4-FFF2-40B4-BE49-F238E27FC236}">
                <a16:creationId xmlns:a16="http://schemas.microsoft.com/office/drawing/2014/main" id="{ED597BF1-92AB-B94B-C7D3-B559122A09AF}"/>
              </a:ext>
            </a:extLst>
          </p:cNvPr>
          <p:cNvSpPr/>
          <p:nvPr/>
        </p:nvSpPr>
        <p:spPr>
          <a:xfrm>
            <a:off x="6459033" y="5463370"/>
            <a:ext cx="1110031" cy="5615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Seta: para a Direita 52">
            <a:extLst>
              <a:ext uri="{FF2B5EF4-FFF2-40B4-BE49-F238E27FC236}">
                <a16:creationId xmlns:a16="http://schemas.microsoft.com/office/drawing/2014/main" id="{3B504C24-10EC-82B7-6095-5ACAB33C6F1C}"/>
              </a:ext>
            </a:extLst>
          </p:cNvPr>
          <p:cNvSpPr/>
          <p:nvPr/>
        </p:nvSpPr>
        <p:spPr>
          <a:xfrm>
            <a:off x="6393526" y="10073290"/>
            <a:ext cx="1110031" cy="5615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5" name="Imagem 54">
            <a:extLst>
              <a:ext uri="{FF2B5EF4-FFF2-40B4-BE49-F238E27FC236}">
                <a16:creationId xmlns:a16="http://schemas.microsoft.com/office/drawing/2014/main" id="{ABD4217E-9DB3-71D9-49AC-3622FA8F0B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4912" y="9765272"/>
            <a:ext cx="4457596" cy="1248664"/>
          </a:xfrm>
          <a:prstGeom prst="rect">
            <a:avLst/>
          </a:prstGeom>
        </p:spPr>
      </p:pic>
      <p:grpSp>
        <p:nvGrpSpPr>
          <p:cNvPr id="59" name="Agrupar 58">
            <a:extLst>
              <a:ext uri="{FF2B5EF4-FFF2-40B4-BE49-F238E27FC236}">
                <a16:creationId xmlns:a16="http://schemas.microsoft.com/office/drawing/2014/main" id="{C25F92D8-2A5D-EFC2-EA0C-6F9196A1AB13}"/>
              </a:ext>
            </a:extLst>
          </p:cNvPr>
          <p:cNvGrpSpPr/>
          <p:nvPr/>
        </p:nvGrpSpPr>
        <p:grpSpPr>
          <a:xfrm>
            <a:off x="8077547" y="2967554"/>
            <a:ext cx="7044109" cy="5165680"/>
            <a:chOff x="10295305" y="2967554"/>
            <a:chExt cx="7044109" cy="5165680"/>
          </a:xfrm>
        </p:grpSpPr>
        <p:grpSp>
          <p:nvGrpSpPr>
            <p:cNvPr id="52" name="Agrupar 51">
              <a:extLst>
                <a:ext uri="{FF2B5EF4-FFF2-40B4-BE49-F238E27FC236}">
                  <a16:creationId xmlns:a16="http://schemas.microsoft.com/office/drawing/2014/main" id="{6D71065A-DABD-D0FB-4BB1-9696062B30B2}"/>
                </a:ext>
              </a:extLst>
            </p:cNvPr>
            <p:cNvGrpSpPr/>
            <p:nvPr/>
          </p:nvGrpSpPr>
          <p:grpSpPr>
            <a:xfrm>
              <a:off x="10295305" y="2967554"/>
              <a:ext cx="7044109" cy="5165680"/>
              <a:chOff x="10295305" y="2967554"/>
              <a:chExt cx="7044109" cy="5165680"/>
            </a:xfrm>
          </p:grpSpPr>
          <p:pic>
            <p:nvPicPr>
              <p:cNvPr id="46" name="Imagem 45">
                <a:extLst>
                  <a:ext uri="{FF2B5EF4-FFF2-40B4-BE49-F238E27FC236}">
                    <a16:creationId xmlns:a16="http://schemas.microsoft.com/office/drawing/2014/main" id="{3E04FD83-D848-0132-4B20-50AEF48893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295305" y="2967554"/>
                <a:ext cx="7044109" cy="5165680"/>
              </a:xfrm>
              <a:prstGeom prst="rect">
                <a:avLst/>
              </a:prstGeom>
            </p:spPr>
          </p:pic>
          <p:sp>
            <p:nvSpPr>
              <p:cNvPr id="49" name="Retângulo 48">
                <a:extLst>
                  <a:ext uri="{FF2B5EF4-FFF2-40B4-BE49-F238E27FC236}">
                    <a16:creationId xmlns:a16="http://schemas.microsoft.com/office/drawing/2014/main" id="{21CC89EC-FD80-7D3D-FD9E-18D6E31DDAD8}"/>
                  </a:ext>
                </a:extLst>
              </p:cNvPr>
              <p:cNvSpPr/>
              <p:nvPr/>
            </p:nvSpPr>
            <p:spPr>
              <a:xfrm>
                <a:off x="15222423" y="5050991"/>
                <a:ext cx="1944216" cy="374688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56" name="Retângulo 55">
              <a:extLst>
                <a:ext uri="{FF2B5EF4-FFF2-40B4-BE49-F238E27FC236}">
                  <a16:creationId xmlns:a16="http://schemas.microsoft.com/office/drawing/2014/main" id="{F59B1289-4F17-F454-E02E-1B0550391118}"/>
                </a:ext>
              </a:extLst>
            </p:cNvPr>
            <p:cNvSpPr/>
            <p:nvPr/>
          </p:nvSpPr>
          <p:spPr>
            <a:xfrm>
              <a:off x="11443714" y="3412093"/>
              <a:ext cx="2957861" cy="358685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58" name="Imagem 57">
            <a:extLst>
              <a:ext uri="{FF2B5EF4-FFF2-40B4-BE49-F238E27FC236}">
                <a16:creationId xmlns:a16="http://schemas.microsoft.com/office/drawing/2014/main" id="{095AEE01-721E-0981-9F53-E5F867C7C2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70257" y="8114191"/>
            <a:ext cx="3338893" cy="767829"/>
          </a:xfrm>
          <a:prstGeom prst="rect">
            <a:avLst/>
          </a:prstGeom>
        </p:spPr>
      </p:pic>
      <p:sp>
        <p:nvSpPr>
          <p:cNvPr id="60" name="Chave Direita 59">
            <a:extLst>
              <a:ext uri="{FF2B5EF4-FFF2-40B4-BE49-F238E27FC236}">
                <a16:creationId xmlns:a16="http://schemas.microsoft.com/office/drawing/2014/main" id="{04712BC0-8C49-96F7-211D-32D87929E81B}"/>
              </a:ext>
            </a:extLst>
          </p:cNvPr>
          <p:cNvSpPr/>
          <p:nvPr/>
        </p:nvSpPr>
        <p:spPr>
          <a:xfrm>
            <a:off x="14757453" y="5659446"/>
            <a:ext cx="1094130" cy="571262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81482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>
            <a:extLst>
              <a:ext uri="{FF2B5EF4-FFF2-40B4-BE49-F238E27FC236}">
                <a16:creationId xmlns:a16="http://schemas.microsoft.com/office/drawing/2014/main" id="{22E000FB-6461-721A-7A79-EDAB375C4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24" y="4671176"/>
            <a:ext cx="5463910" cy="2047396"/>
          </a:xfrm>
          <a:prstGeom prst="rect">
            <a:avLst/>
          </a:prstGeom>
        </p:spPr>
      </p:pic>
      <p:cxnSp>
        <p:nvCxnSpPr>
          <p:cNvPr id="8" name="Conector reto 7"/>
          <p:cNvCxnSpPr/>
          <p:nvPr/>
        </p:nvCxnSpPr>
        <p:spPr>
          <a:xfrm rot="10800000">
            <a:off x="1148497" y="1908937"/>
            <a:ext cx="18293616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1005620" y="908805"/>
            <a:ext cx="14327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rgbClr val="062443"/>
                </a:solidFill>
              </a:rPr>
              <a:t>ETAPAS PRELIMINARES – MÉTODO ESPANHOL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CE48A1A-BE55-7722-1D21-49B35E5AD909}"/>
              </a:ext>
            </a:extLst>
          </p:cNvPr>
          <p:cNvSpPr txBox="1"/>
          <p:nvPr/>
        </p:nvSpPr>
        <p:spPr>
          <a:xfrm>
            <a:off x="801975" y="2328137"/>
            <a:ext cx="181361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3200" dirty="0">
                <a:latin typeface="Trebuchet MS" panose="020B0603020202020204" pitchFamily="34" charset="0"/>
              </a:rPr>
              <a:t>O movimento total considera fatores da embarcação, estado de mar e condição de carregamento</a:t>
            </a:r>
          </a:p>
          <a:p>
            <a:pPr algn="just"/>
            <a:endParaRPr lang="pt-BR" sz="1600" dirty="0">
              <a:latin typeface="Trebuchet MS" panose="020B0603020202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A3AFCAB-5588-F036-1528-970BF41C6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2664" y="3741995"/>
            <a:ext cx="5279845" cy="682429"/>
          </a:xfrm>
          <a:prstGeom prst="rect">
            <a:avLst/>
          </a:prstGeom>
        </p:spPr>
      </p:pic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8B3E326B-4915-34F6-7335-7DC45B11794A}"/>
              </a:ext>
            </a:extLst>
          </p:cNvPr>
          <p:cNvCxnSpPr>
            <a:cxnSpLocks/>
          </p:cNvCxnSpPr>
          <p:nvPr/>
        </p:nvCxnSpPr>
        <p:spPr>
          <a:xfrm flipH="1">
            <a:off x="2952304" y="5170757"/>
            <a:ext cx="1052520" cy="130886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8D1F31D-7D2E-6CFF-28C4-865F9CB85BD2}"/>
              </a:ext>
            </a:extLst>
          </p:cNvPr>
          <p:cNvSpPr txBox="1"/>
          <p:nvPr/>
        </p:nvSpPr>
        <p:spPr>
          <a:xfrm>
            <a:off x="282531" y="6611731"/>
            <a:ext cx="588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Entre 200 e 10.000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85CF6BDC-5C58-AE0B-0C43-B2F473BBBC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100" y="8611211"/>
            <a:ext cx="4985360" cy="982904"/>
          </a:xfrm>
          <a:prstGeom prst="rect">
            <a:avLst/>
          </a:prstGeom>
        </p:spPr>
      </p:pic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id="{30040F0A-3915-AB49-7749-ED5A611F5F3F}"/>
              </a:ext>
            </a:extLst>
          </p:cNvPr>
          <p:cNvCxnSpPr/>
          <p:nvPr/>
        </p:nvCxnSpPr>
        <p:spPr>
          <a:xfrm flipH="1">
            <a:off x="5040536" y="4313716"/>
            <a:ext cx="3291087" cy="57606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de Seta Reta 21">
            <a:extLst>
              <a:ext uri="{FF2B5EF4-FFF2-40B4-BE49-F238E27FC236}">
                <a16:creationId xmlns:a16="http://schemas.microsoft.com/office/drawing/2014/main" id="{9595C191-DDDE-B84D-E1A9-AD2D70CE46DB}"/>
              </a:ext>
            </a:extLst>
          </p:cNvPr>
          <p:cNvCxnSpPr>
            <a:cxnSpLocks/>
          </p:cNvCxnSpPr>
          <p:nvPr/>
        </p:nvCxnSpPr>
        <p:spPr>
          <a:xfrm flipH="1">
            <a:off x="4004824" y="6611731"/>
            <a:ext cx="819688" cy="181345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77B24EF8-01B3-B2A2-B139-FBE4F01A770B}"/>
              </a:ext>
            </a:extLst>
          </p:cNvPr>
          <p:cNvSpPr txBox="1"/>
          <p:nvPr/>
        </p:nvSpPr>
        <p:spPr>
          <a:xfrm>
            <a:off x="282531" y="10289134"/>
            <a:ext cx="588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Entre 0,05 e 0,50</a:t>
            </a:r>
          </a:p>
        </p:txBody>
      </p:sp>
      <p:cxnSp>
        <p:nvCxnSpPr>
          <p:cNvPr id="26" name="Conector de Seta Reta 25">
            <a:extLst>
              <a:ext uri="{FF2B5EF4-FFF2-40B4-BE49-F238E27FC236}">
                <a16:creationId xmlns:a16="http://schemas.microsoft.com/office/drawing/2014/main" id="{034DC4D8-0084-5BD5-626B-38BA96C31DB5}"/>
              </a:ext>
            </a:extLst>
          </p:cNvPr>
          <p:cNvCxnSpPr>
            <a:cxnSpLocks/>
          </p:cNvCxnSpPr>
          <p:nvPr/>
        </p:nvCxnSpPr>
        <p:spPr>
          <a:xfrm flipH="1">
            <a:off x="2827754" y="9308874"/>
            <a:ext cx="1096277" cy="98026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de Seta Reta 28">
            <a:extLst>
              <a:ext uri="{FF2B5EF4-FFF2-40B4-BE49-F238E27FC236}">
                <a16:creationId xmlns:a16="http://schemas.microsoft.com/office/drawing/2014/main" id="{B1FAE5E4-9D8A-429E-CD2E-BA36134A1B10}"/>
              </a:ext>
            </a:extLst>
          </p:cNvPr>
          <p:cNvCxnSpPr>
            <a:cxnSpLocks/>
          </p:cNvCxnSpPr>
          <p:nvPr/>
        </p:nvCxnSpPr>
        <p:spPr>
          <a:xfrm>
            <a:off x="5544592" y="9102663"/>
            <a:ext cx="0" cy="119473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0E13CFF6-9202-1AA5-0793-41A3FB17D135}"/>
              </a:ext>
            </a:extLst>
          </p:cNvPr>
          <p:cNvSpPr txBox="1"/>
          <p:nvPr/>
        </p:nvSpPr>
        <p:spPr>
          <a:xfrm>
            <a:off x="3312344" y="10369401"/>
            <a:ext cx="32910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Número de casos críticos</a:t>
            </a:r>
          </a:p>
        </p:txBody>
      </p:sp>
      <p:cxnSp>
        <p:nvCxnSpPr>
          <p:cNvPr id="36" name="Conector reto 35">
            <a:extLst>
              <a:ext uri="{FF2B5EF4-FFF2-40B4-BE49-F238E27FC236}">
                <a16:creationId xmlns:a16="http://schemas.microsoft.com/office/drawing/2014/main" id="{0719923F-BE2F-8EE7-C8F4-0EB47174EAC2}"/>
              </a:ext>
            </a:extLst>
          </p:cNvPr>
          <p:cNvCxnSpPr/>
          <p:nvPr/>
        </p:nvCxnSpPr>
        <p:spPr>
          <a:xfrm>
            <a:off x="6206307" y="4462319"/>
            <a:ext cx="0" cy="8064896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Imagem 37">
            <a:extLst>
              <a:ext uri="{FF2B5EF4-FFF2-40B4-BE49-F238E27FC236}">
                <a16:creationId xmlns:a16="http://schemas.microsoft.com/office/drawing/2014/main" id="{5BCFEF98-5BF9-9631-7DE9-549DA5CBA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7803" y="6873623"/>
            <a:ext cx="5676577" cy="3389372"/>
          </a:xfrm>
          <a:prstGeom prst="rect">
            <a:avLst/>
          </a:prstGeom>
        </p:spPr>
      </p:pic>
      <p:cxnSp>
        <p:nvCxnSpPr>
          <p:cNvPr id="39" name="Conector de Seta Reta 38">
            <a:extLst>
              <a:ext uri="{FF2B5EF4-FFF2-40B4-BE49-F238E27FC236}">
                <a16:creationId xmlns:a16="http://schemas.microsoft.com/office/drawing/2014/main" id="{13E9A61E-6A59-306C-89E9-E43E7FBA5066}"/>
              </a:ext>
            </a:extLst>
          </p:cNvPr>
          <p:cNvCxnSpPr>
            <a:cxnSpLocks/>
            <a:stCxn id="57" idx="4"/>
          </p:cNvCxnSpPr>
          <p:nvPr/>
        </p:nvCxnSpPr>
        <p:spPr>
          <a:xfrm flipH="1">
            <a:off x="8662966" y="4330454"/>
            <a:ext cx="268174" cy="238811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Imagem 44">
            <a:extLst>
              <a:ext uri="{FF2B5EF4-FFF2-40B4-BE49-F238E27FC236}">
                <a16:creationId xmlns:a16="http://schemas.microsoft.com/office/drawing/2014/main" id="{17026962-4E43-2A08-D7F2-B327AE7C69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55000" y="6289232"/>
            <a:ext cx="6930290" cy="4008161"/>
          </a:xfrm>
          <a:prstGeom prst="rect">
            <a:avLst/>
          </a:prstGeom>
        </p:spPr>
      </p:pic>
      <p:cxnSp>
        <p:nvCxnSpPr>
          <p:cNvPr id="48" name="Conector reto 47">
            <a:extLst>
              <a:ext uri="{FF2B5EF4-FFF2-40B4-BE49-F238E27FC236}">
                <a16:creationId xmlns:a16="http://schemas.microsoft.com/office/drawing/2014/main" id="{99989652-2535-EB34-AA25-8B4959532B46}"/>
              </a:ext>
            </a:extLst>
          </p:cNvPr>
          <p:cNvCxnSpPr/>
          <p:nvPr/>
        </p:nvCxnSpPr>
        <p:spPr>
          <a:xfrm>
            <a:off x="12241336" y="4462319"/>
            <a:ext cx="0" cy="8064896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Elipse 53">
            <a:extLst>
              <a:ext uri="{FF2B5EF4-FFF2-40B4-BE49-F238E27FC236}">
                <a16:creationId xmlns:a16="http://schemas.microsoft.com/office/drawing/2014/main" id="{2A8DEB99-FFAD-C8A2-4E0D-EF8C6FDE0FC8}"/>
              </a:ext>
            </a:extLst>
          </p:cNvPr>
          <p:cNvSpPr/>
          <p:nvPr/>
        </p:nvSpPr>
        <p:spPr>
          <a:xfrm>
            <a:off x="8069215" y="3741995"/>
            <a:ext cx="571721" cy="57172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7" name="Elipse 56">
            <a:extLst>
              <a:ext uri="{FF2B5EF4-FFF2-40B4-BE49-F238E27FC236}">
                <a16:creationId xmlns:a16="http://schemas.microsoft.com/office/drawing/2014/main" id="{5DC9A841-CF59-DD1B-9FCE-1063A9DA27C0}"/>
              </a:ext>
            </a:extLst>
          </p:cNvPr>
          <p:cNvSpPr/>
          <p:nvPr/>
        </p:nvSpPr>
        <p:spPr>
          <a:xfrm>
            <a:off x="8645279" y="3758733"/>
            <a:ext cx="571721" cy="57172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1" name="Elipse 60">
            <a:extLst>
              <a:ext uri="{FF2B5EF4-FFF2-40B4-BE49-F238E27FC236}">
                <a16:creationId xmlns:a16="http://schemas.microsoft.com/office/drawing/2014/main" id="{D8B79A0D-BBB4-FE10-500A-44967B3F4651}"/>
              </a:ext>
            </a:extLst>
          </p:cNvPr>
          <p:cNvSpPr/>
          <p:nvPr/>
        </p:nvSpPr>
        <p:spPr>
          <a:xfrm>
            <a:off x="9221343" y="3758733"/>
            <a:ext cx="2401367" cy="69535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62" name="Conector de Seta Reta 61">
            <a:extLst>
              <a:ext uri="{FF2B5EF4-FFF2-40B4-BE49-F238E27FC236}">
                <a16:creationId xmlns:a16="http://schemas.microsoft.com/office/drawing/2014/main" id="{6A14081D-2C8C-E17F-A561-078B000E514C}"/>
              </a:ext>
            </a:extLst>
          </p:cNvPr>
          <p:cNvCxnSpPr>
            <a:cxnSpLocks/>
            <a:stCxn id="61" idx="5"/>
          </p:cNvCxnSpPr>
          <p:nvPr/>
        </p:nvCxnSpPr>
        <p:spPr>
          <a:xfrm>
            <a:off x="11271038" y="4352254"/>
            <a:ext cx="4649107" cy="193697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2764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to 7"/>
          <p:cNvCxnSpPr/>
          <p:nvPr/>
        </p:nvCxnSpPr>
        <p:spPr>
          <a:xfrm rot="10800000">
            <a:off x="1148497" y="1908937"/>
            <a:ext cx="18293616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1005620" y="908805"/>
            <a:ext cx="13467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rgbClr val="062443"/>
                </a:solidFill>
              </a:rPr>
              <a:t>ETAPAS AVANÇADAS – MÉTODO ESPECTRAL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CE48A1A-BE55-7722-1D21-49B35E5AD909}"/>
              </a:ext>
            </a:extLst>
          </p:cNvPr>
          <p:cNvSpPr txBox="1"/>
          <p:nvPr/>
        </p:nvSpPr>
        <p:spPr>
          <a:xfrm>
            <a:off x="423357" y="2339959"/>
            <a:ext cx="18136105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Trebuchet MS" panose="020B0603020202020204" pitchFamily="34" charset="0"/>
              </a:rPr>
              <a:t>Os movimentos são calculados a partir dos operadores de resposta (</a:t>
            </a:r>
            <a:r>
              <a:rPr lang="pt-BR" dirty="0" err="1">
                <a:latin typeface="Trebuchet MS" panose="020B0603020202020204" pitchFamily="34" charset="0"/>
              </a:rPr>
              <a:t>RAOs</a:t>
            </a:r>
            <a:r>
              <a:rPr lang="pt-BR" dirty="0">
                <a:latin typeface="Trebuchet MS" panose="020B0603020202020204" pitchFamily="34" charset="0"/>
              </a:rPr>
              <a:t>) da embarcação.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dirty="0">
              <a:latin typeface="Trebuchet MS" panose="020B0603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Trebuchet MS" panose="020B0603020202020204" pitchFamily="34" charset="0"/>
              </a:rPr>
              <a:t>Formas de obtenção dos </a:t>
            </a:r>
            <a:r>
              <a:rPr lang="pt-BR" dirty="0" err="1">
                <a:latin typeface="Trebuchet MS" panose="020B0603020202020204" pitchFamily="34" charset="0"/>
              </a:rPr>
              <a:t>RAOs</a:t>
            </a:r>
            <a:r>
              <a:rPr lang="pt-BR" dirty="0">
                <a:latin typeface="Trebuchet MS" panose="020B0603020202020204" pitchFamily="34" charset="0"/>
              </a:rPr>
              <a:t>:</a:t>
            </a:r>
          </a:p>
          <a:p>
            <a:pPr marL="1211580" lvl="1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Trebuchet MS" panose="020B0603020202020204" pitchFamily="34" charset="0"/>
              </a:rPr>
              <a:t>Experimentais:</a:t>
            </a:r>
          </a:p>
          <a:p>
            <a:pPr marL="1211580" lvl="1" indent="-285750" algn="just">
              <a:buFont typeface="Arial" panose="020B0604020202020204" pitchFamily="34" charset="0"/>
              <a:buChar char="•"/>
            </a:pPr>
            <a:endParaRPr lang="pt-BR" dirty="0">
              <a:latin typeface="Trebuchet MS" panose="020B0603020202020204" pitchFamily="34" charset="0"/>
            </a:endParaRPr>
          </a:p>
          <a:p>
            <a:pPr marL="1211580" lvl="1" indent="-285750" algn="just">
              <a:buFont typeface="Arial" panose="020B0604020202020204" pitchFamily="34" charset="0"/>
              <a:buChar char="•"/>
            </a:pPr>
            <a:endParaRPr lang="pt-BR" dirty="0">
              <a:latin typeface="Trebuchet MS" panose="020B0603020202020204" pitchFamily="34" charset="0"/>
            </a:endParaRPr>
          </a:p>
          <a:p>
            <a:pPr marL="1211580" lvl="1" indent="-285750" algn="just">
              <a:buFont typeface="Arial" panose="020B0604020202020204" pitchFamily="34" charset="0"/>
              <a:buChar char="•"/>
            </a:pPr>
            <a:endParaRPr lang="pt-BR" dirty="0">
              <a:latin typeface="Trebuchet MS" panose="020B0603020202020204" pitchFamily="34" charset="0"/>
            </a:endParaRPr>
          </a:p>
          <a:p>
            <a:pPr marL="1211580" lvl="1" indent="-285750" algn="just">
              <a:buFont typeface="Arial" panose="020B0604020202020204" pitchFamily="34" charset="0"/>
              <a:buChar char="•"/>
            </a:pPr>
            <a:endParaRPr lang="pt-BR" dirty="0">
              <a:latin typeface="Trebuchet MS" panose="020B0603020202020204" pitchFamily="34" charset="0"/>
            </a:endParaRPr>
          </a:p>
          <a:p>
            <a:pPr marL="1211580" lvl="1" indent="-285750" algn="just">
              <a:buFont typeface="Arial" panose="020B0604020202020204" pitchFamily="34" charset="0"/>
              <a:buChar char="•"/>
            </a:pPr>
            <a:endParaRPr lang="pt-BR" dirty="0">
              <a:latin typeface="Trebuchet MS" panose="020B0603020202020204" pitchFamily="34" charset="0"/>
            </a:endParaRPr>
          </a:p>
          <a:p>
            <a:pPr marL="1211580" lvl="1" indent="-285750" algn="just">
              <a:buFont typeface="Arial" panose="020B0604020202020204" pitchFamily="34" charset="0"/>
              <a:buChar char="•"/>
            </a:pPr>
            <a:endParaRPr lang="pt-BR" dirty="0">
              <a:latin typeface="Trebuchet MS" panose="020B0603020202020204" pitchFamily="34" charset="0"/>
            </a:endParaRPr>
          </a:p>
          <a:p>
            <a:pPr marL="1211580" lvl="1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Trebuchet MS" panose="020B0603020202020204" pitchFamily="34" charset="0"/>
              </a:rPr>
              <a:t>Numéricas – tipicamente método de faixa ou painéis</a:t>
            </a:r>
          </a:p>
          <a:p>
            <a:pPr algn="just"/>
            <a:endParaRPr lang="pt-BR" sz="1600" dirty="0">
              <a:latin typeface="Trebuchet MS" panose="020B0603020202020204" pitchFamily="34" charset="0"/>
            </a:endParaRP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6B1A3CAC-47B2-F995-42F0-A127991E3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31825" t="45128" r="37143" b="24982"/>
          <a:stretch>
            <a:fillRect/>
          </a:stretch>
        </p:blipFill>
        <p:spPr bwMode="auto">
          <a:xfrm>
            <a:off x="4777105" y="5238696"/>
            <a:ext cx="5502176" cy="2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7">
            <a:extLst>
              <a:ext uri="{FF2B5EF4-FFF2-40B4-BE49-F238E27FC236}">
                <a16:creationId xmlns:a16="http://schemas.microsoft.com/office/drawing/2014/main" id="{88731473-FD58-68FB-4DC9-B03FECDC8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9050" t="29000" r="64569" b="26900"/>
          <a:stretch>
            <a:fillRect/>
          </a:stretch>
        </p:blipFill>
        <p:spPr bwMode="auto">
          <a:xfrm>
            <a:off x="2448248" y="9686720"/>
            <a:ext cx="4748415" cy="2232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CE6AD968-60B1-3E94-480E-33BFB2273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133" t="25537" r="26971" b="33428"/>
          <a:stretch>
            <a:fillRect/>
          </a:stretch>
        </p:blipFill>
        <p:spPr bwMode="auto">
          <a:xfrm>
            <a:off x="-216048" y="9830283"/>
            <a:ext cx="4348387" cy="2195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10BACDBD-BC0A-EBDF-BD91-516915D33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t="7391"/>
          <a:stretch>
            <a:fillRect/>
          </a:stretch>
        </p:blipFill>
        <p:spPr bwMode="auto">
          <a:xfrm>
            <a:off x="6984752" y="9307862"/>
            <a:ext cx="4902532" cy="349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" name="Grupo 24">
            <a:extLst>
              <a:ext uri="{FF2B5EF4-FFF2-40B4-BE49-F238E27FC236}">
                <a16:creationId xmlns:a16="http://schemas.microsoft.com/office/drawing/2014/main" id="{ABE5C1DB-3441-0D7D-6D07-B772E8030B79}"/>
              </a:ext>
            </a:extLst>
          </p:cNvPr>
          <p:cNvGrpSpPr/>
          <p:nvPr/>
        </p:nvGrpSpPr>
        <p:grpSpPr>
          <a:xfrm>
            <a:off x="12740270" y="5580528"/>
            <a:ext cx="6672001" cy="5796985"/>
            <a:chOff x="6047028" y="4167188"/>
            <a:chExt cx="3096972" cy="2690812"/>
          </a:xfrm>
        </p:grpSpPr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E95B1B9A-8F5B-C9FB-A91C-8423A6A6C9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047028" y="4167188"/>
              <a:ext cx="3096972" cy="2690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4" name="Picture 4">
              <a:extLst>
                <a:ext uri="{FF2B5EF4-FFF2-40B4-BE49-F238E27FC236}">
                  <a16:creationId xmlns:a16="http://schemas.microsoft.com/office/drawing/2014/main" id="{68DBD5F6-3B41-2CD1-0A8B-C2D8987D1C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 l="27500" t="45000" r="31667" b="25577"/>
            <a:stretch>
              <a:fillRect/>
            </a:stretch>
          </p:blipFill>
          <p:spPr bwMode="auto">
            <a:xfrm>
              <a:off x="7982288" y="5938684"/>
              <a:ext cx="831301" cy="324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5" name="Chave Direita 24">
            <a:extLst>
              <a:ext uri="{FF2B5EF4-FFF2-40B4-BE49-F238E27FC236}">
                <a16:creationId xmlns:a16="http://schemas.microsoft.com/office/drawing/2014/main" id="{6E521B65-6215-F353-9CD6-84D8E23769BB}"/>
              </a:ext>
            </a:extLst>
          </p:cNvPr>
          <p:cNvSpPr/>
          <p:nvPr/>
        </p:nvSpPr>
        <p:spPr>
          <a:xfrm>
            <a:off x="11947390" y="5832897"/>
            <a:ext cx="1086034" cy="600421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589900FA-FC26-B94B-35B5-865DDE71F335}"/>
              </a:ext>
            </a:extLst>
          </p:cNvPr>
          <p:cNvSpPr txBox="1"/>
          <p:nvPr/>
        </p:nvSpPr>
        <p:spPr>
          <a:xfrm>
            <a:off x="13641248" y="4602492"/>
            <a:ext cx="59408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Grande aderência entre as metodologias</a:t>
            </a:r>
          </a:p>
        </p:txBody>
      </p:sp>
    </p:spTree>
    <p:extLst>
      <p:ext uri="{BB962C8B-B14F-4D97-AF65-F5344CB8AC3E}">
        <p14:creationId xmlns:p14="http://schemas.microsoft.com/office/powerpoint/2010/main" val="25451943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1005620" y="908805"/>
            <a:ext cx="18293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rgbClr val="062443"/>
                </a:solidFill>
              </a:rPr>
              <a:t>ETAPAS AVANÇADAS – DIFICULDADE – COMO OBTER OS CASCOS?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50F1039A-9F59-418C-7489-406BA06E5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750" t="52885" r="18194" b="12500"/>
          <a:stretch>
            <a:fillRect/>
          </a:stretch>
        </p:blipFill>
        <p:spPr bwMode="auto">
          <a:xfrm>
            <a:off x="2199180" y="3257318"/>
            <a:ext cx="6660996" cy="3419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4A2D72AE-1264-A0D5-978A-CBE298D29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18889" t="55678" r="25079" b="21025"/>
          <a:stretch>
            <a:fillRect/>
          </a:stretch>
        </p:blipFill>
        <p:spPr bwMode="auto">
          <a:xfrm>
            <a:off x="11158848" y="3257319"/>
            <a:ext cx="6629472" cy="2986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eta para a direita 15">
            <a:extLst>
              <a:ext uri="{FF2B5EF4-FFF2-40B4-BE49-F238E27FC236}">
                <a16:creationId xmlns:a16="http://schemas.microsoft.com/office/drawing/2014/main" id="{33D68769-2D27-EBEC-DEED-A3A96A4507F3}"/>
              </a:ext>
            </a:extLst>
          </p:cNvPr>
          <p:cNvSpPr/>
          <p:nvPr/>
        </p:nvSpPr>
        <p:spPr>
          <a:xfrm>
            <a:off x="9685975" y="4473325"/>
            <a:ext cx="706170" cy="68758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804"/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19FC1800-BFCA-F34E-55BE-6194FE4EBF03}"/>
              </a:ext>
            </a:extLst>
          </p:cNvPr>
          <p:cNvCxnSpPr/>
          <p:nvPr/>
        </p:nvCxnSpPr>
        <p:spPr>
          <a:xfrm rot="10800000">
            <a:off x="1148497" y="1908937"/>
            <a:ext cx="18293616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E18BD9B-3AB7-7276-59CB-FEEBFAD8A1AB}"/>
              </a:ext>
            </a:extLst>
          </p:cNvPr>
          <p:cNvSpPr txBox="1"/>
          <p:nvPr/>
        </p:nvSpPr>
        <p:spPr>
          <a:xfrm>
            <a:off x="866809" y="2079660"/>
            <a:ext cx="1857530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FontTx/>
              <a:buChar char="-"/>
            </a:pPr>
            <a:r>
              <a:rPr lang="pt-BR" sz="3600" dirty="0">
                <a:latin typeface="Trebuchet MS" panose="020B0603020202020204" pitchFamily="34" charset="0"/>
                <a:cs typeface="Helvetica" pitchFamily="34" charset="0"/>
              </a:rPr>
              <a:t>Embarcações semelhantes detalhadas (plano de balizas, arranjo geral, plano de capacidades etc.)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CF4F89B-555B-CC55-A3B2-D38113A7413B}"/>
              </a:ext>
            </a:extLst>
          </p:cNvPr>
          <p:cNvSpPr txBox="1"/>
          <p:nvPr/>
        </p:nvSpPr>
        <p:spPr>
          <a:xfrm>
            <a:off x="1005620" y="7057033"/>
            <a:ext cx="180044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FontTx/>
              <a:buChar char="-"/>
            </a:pPr>
            <a:r>
              <a:rPr lang="pt-BR" sz="3600" dirty="0">
                <a:latin typeface="Trebuchet MS" panose="020B0603020202020204" pitchFamily="34" charset="0"/>
                <a:cs typeface="Helvetica" pitchFamily="34" charset="0"/>
              </a:rPr>
              <a:t>Séries sistemáticas e casos de benchmark internacionais (</a:t>
            </a:r>
            <a:r>
              <a:rPr lang="pt-BR" sz="3600" dirty="0" err="1">
                <a:latin typeface="Trebuchet MS" panose="020B0603020202020204" pitchFamily="34" charset="0"/>
                <a:cs typeface="Helvetica" pitchFamily="34" charset="0"/>
              </a:rPr>
              <a:t>ex</a:t>
            </a:r>
            <a:r>
              <a:rPr lang="pt-BR" sz="3600" dirty="0">
                <a:latin typeface="Trebuchet MS" panose="020B0603020202020204" pitchFamily="34" charset="0"/>
                <a:cs typeface="Helvetica" pitchFamily="34" charset="0"/>
              </a:rPr>
              <a:t>: ITTC – </a:t>
            </a:r>
            <a:r>
              <a:rPr lang="pt-BR" sz="3600" dirty="0" err="1">
                <a:latin typeface="Trebuchet MS" panose="020B0603020202020204" pitchFamily="34" charset="0"/>
                <a:cs typeface="Helvetica" pitchFamily="34" charset="0"/>
              </a:rPr>
              <a:t>International</a:t>
            </a:r>
            <a:r>
              <a:rPr lang="pt-BR" sz="3600" dirty="0">
                <a:latin typeface="Trebuchet MS" panose="020B0603020202020204" pitchFamily="34" charset="0"/>
                <a:cs typeface="Helvetica" pitchFamily="34" charset="0"/>
              </a:rPr>
              <a:t> </a:t>
            </a:r>
            <a:r>
              <a:rPr lang="pt-BR" sz="3600" dirty="0" err="1">
                <a:latin typeface="Trebuchet MS" panose="020B0603020202020204" pitchFamily="34" charset="0"/>
                <a:cs typeface="Helvetica" pitchFamily="34" charset="0"/>
              </a:rPr>
              <a:t>Towing</a:t>
            </a:r>
            <a:r>
              <a:rPr lang="pt-BR" sz="3600" dirty="0">
                <a:latin typeface="Trebuchet MS" panose="020B0603020202020204" pitchFamily="34" charset="0"/>
                <a:cs typeface="Helvetica" pitchFamily="34" charset="0"/>
              </a:rPr>
              <a:t> Tank </a:t>
            </a:r>
            <a:r>
              <a:rPr lang="pt-BR" sz="3600" dirty="0" err="1">
                <a:latin typeface="Trebuchet MS" panose="020B0603020202020204" pitchFamily="34" charset="0"/>
                <a:cs typeface="Helvetica" pitchFamily="34" charset="0"/>
              </a:rPr>
              <a:t>Conference</a:t>
            </a:r>
            <a:r>
              <a:rPr lang="pt-BR" sz="3600" dirty="0">
                <a:latin typeface="Trebuchet MS" panose="020B0603020202020204" pitchFamily="34" charset="0"/>
                <a:cs typeface="Helvetica" pitchFamily="34" charset="0"/>
              </a:rPr>
              <a:t>)</a:t>
            </a: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C0B91D07-7614-B316-DFED-D7AD453DF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381" t="22271" r="32936" b="49597"/>
          <a:stretch>
            <a:fillRect/>
          </a:stretch>
        </p:blipFill>
        <p:spPr bwMode="auto">
          <a:xfrm>
            <a:off x="3280767" y="8714028"/>
            <a:ext cx="8460335" cy="3717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CFDE6E7B-B190-B43E-BEDD-B536A5D69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l="33175" t="11868" r="34097" b="8718"/>
          <a:stretch>
            <a:fillRect/>
          </a:stretch>
        </p:blipFill>
        <p:spPr bwMode="auto">
          <a:xfrm>
            <a:off x="12745392" y="8257362"/>
            <a:ext cx="3387672" cy="445254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879546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ço Reservado para Conteúdo 10"/>
          <p:cNvSpPr>
            <a:spLocks noGrp="1"/>
          </p:cNvSpPr>
          <p:nvPr>
            <p:ph idx="1"/>
          </p:nvPr>
        </p:nvSpPr>
        <p:spPr>
          <a:xfrm>
            <a:off x="1005620" y="2169236"/>
            <a:ext cx="17356728" cy="6814783"/>
          </a:xfrm>
        </p:spPr>
        <p:txBody>
          <a:bodyPr>
            <a:normAutofit/>
          </a:bodyPr>
          <a:lstStyle/>
          <a:p>
            <a:r>
              <a:rPr lang="pt-BR" sz="3402" dirty="0">
                <a:latin typeface="Trebuchet MS" panose="020B0603020202020204" pitchFamily="34" charset="0"/>
                <a:cs typeface="Helvetica" pitchFamily="34" charset="0"/>
              </a:rPr>
              <a:t>Os cascos são gerados de forma parametrizada para os diversos portes, calados e tipos de casco (</a:t>
            </a:r>
            <a:r>
              <a:rPr lang="pt-BR" sz="3402" dirty="0" err="1">
                <a:latin typeface="Trebuchet MS" panose="020B0603020202020204" pitchFamily="34" charset="0"/>
                <a:cs typeface="Helvetica" pitchFamily="34" charset="0"/>
              </a:rPr>
              <a:t>Cb</a:t>
            </a:r>
            <a:r>
              <a:rPr lang="pt-BR" sz="3402" dirty="0">
                <a:latin typeface="Trebuchet MS" panose="020B0603020202020204" pitchFamily="34" charset="0"/>
                <a:cs typeface="Helvetica" pitchFamily="34" charset="0"/>
              </a:rPr>
              <a:t>, </a:t>
            </a:r>
            <a:r>
              <a:rPr lang="pt-BR" sz="3402" dirty="0" err="1">
                <a:latin typeface="Trebuchet MS" panose="020B0603020202020204" pitchFamily="34" charset="0"/>
                <a:cs typeface="Helvetica" pitchFamily="34" charset="0"/>
              </a:rPr>
              <a:t>Cp</a:t>
            </a:r>
            <a:r>
              <a:rPr lang="pt-BR" sz="3402" dirty="0">
                <a:latin typeface="Trebuchet MS" panose="020B0603020202020204" pitchFamily="34" charset="0"/>
                <a:cs typeface="Helvetica" pitchFamily="34" charset="0"/>
              </a:rPr>
              <a:t>, </a:t>
            </a:r>
            <a:r>
              <a:rPr lang="pt-BR" sz="3402" dirty="0" err="1">
                <a:latin typeface="Trebuchet MS" panose="020B0603020202020204" pitchFamily="34" charset="0"/>
                <a:cs typeface="Helvetica" pitchFamily="34" charset="0"/>
              </a:rPr>
              <a:t>Csm</a:t>
            </a:r>
            <a:r>
              <a:rPr lang="pt-BR" sz="3402" dirty="0">
                <a:latin typeface="Trebuchet MS" panose="020B0603020202020204" pitchFamily="34" charset="0"/>
                <a:cs typeface="Helvetica" pitchFamily="34" charset="0"/>
              </a:rPr>
              <a:t> </a:t>
            </a:r>
            <a:r>
              <a:rPr lang="pt-BR" sz="3402" dirty="0" err="1">
                <a:latin typeface="Trebuchet MS" panose="020B0603020202020204" pitchFamily="34" charset="0"/>
                <a:cs typeface="Helvetica" pitchFamily="34" charset="0"/>
              </a:rPr>
              <a:t>etc</a:t>
            </a:r>
            <a:r>
              <a:rPr lang="pt-BR" sz="3402" dirty="0">
                <a:latin typeface="Trebuchet MS" panose="020B0603020202020204" pitchFamily="34" charset="0"/>
                <a:cs typeface="Helvetica" pitchFamily="34" charset="0"/>
              </a:rPr>
              <a:t>);</a:t>
            </a:r>
          </a:p>
          <a:p>
            <a:pPr marL="0" indent="0">
              <a:buNone/>
            </a:pPr>
            <a:endParaRPr lang="pt-BR" sz="3402" dirty="0">
              <a:latin typeface="Trebuchet MS" panose="020B0603020202020204" pitchFamily="34" charset="0"/>
              <a:cs typeface="Helvetica" pitchFamily="34" charset="0"/>
            </a:endParaRPr>
          </a:p>
          <a:p>
            <a:r>
              <a:rPr lang="pt-BR" sz="3402" dirty="0">
                <a:latin typeface="Trebuchet MS" panose="020B0603020202020204" pitchFamily="34" charset="0"/>
                <a:cs typeface="Helvetica" pitchFamily="34" charset="0"/>
              </a:rPr>
              <a:t>Os movimentos verticais (</a:t>
            </a:r>
            <a:r>
              <a:rPr lang="pt-BR" sz="3402" i="1" dirty="0" err="1">
                <a:latin typeface="Trebuchet MS" panose="020B0603020202020204" pitchFamily="34" charset="0"/>
                <a:cs typeface="Helvetica" pitchFamily="34" charset="0"/>
              </a:rPr>
              <a:t>heave</a:t>
            </a:r>
            <a:r>
              <a:rPr lang="pt-BR" sz="3402" i="1" dirty="0">
                <a:latin typeface="Trebuchet MS" panose="020B0603020202020204" pitchFamily="34" charset="0"/>
                <a:cs typeface="Helvetica" pitchFamily="34" charset="0"/>
              </a:rPr>
              <a:t>, </a:t>
            </a:r>
            <a:r>
              <a:rPr lang="pt-BR" sz="3402" i="1" dirty="0" err="1">
                <a:latin typeface="Trebuchet MS" panose="020B0603020202020204" pitchFamily="34" charset="0"/>
                <a:cs typeface="Helvetica" pitchFamily="34" charset="0"/>
              </a:rPr>
              <a:t>roll</a:t>
            </a:r>
            <a:r>
              <a:rPr lang="pt-BR" sz="3402" i="1" dirty="0">
                <a:latin typeface="Trebuchet MS" panose="020B0603020202020204" pitchFamily="34" charset="0"/>
                <a:cs typeface="Helvetica" pitchFamily="34" charset="0"/>
              </a:rPr>
              <a:t> </a:t>
            </a:r>
            <a:r>
              <a:rPr lang="pt-BR" sz="3402" dirty="0">
                <a:latin typeface="Trebuchet MS" panose="020B0603020202020204" pitchFamily="34" charset="0"/>
                <a:cs typeface="Helvetica" pitchFamily="34" charset="0"/>
              </a:rPr>
              <a:t>e</a:t>
            </a:r>
            <a:r>
              <a:rPr lang="pt-BR" sz="3402" i="1" dirty="0">
                <a:latin typeface="Trebuchet MS" panose="020B0603020202020204" pitchFamily="34" charset="0"/>
                <a:cs typeface="Helvetica" pitchFamily="34" charset="0"/>
              </a:rPr>
              <a:t> </a:t>
            </a:r>
            <a:r>
              <a:rPr lang="pt-BR" sz="3402" i="1" dirty="0" err="1">
                <a:latin typeface="Trebuchet MS" panose="020B0603020202020204" pitchFamily="34" charset="0"/>
                <a:cs typeface="Helvetica" pitchFamily="34" charset="0"/>
              </a:rPr>
              <a:t>pitch</a:t>
            </a:r>
            <a:r>
              <a:rPr lang="pt-BR" sz="3402" dirty="0">
                <a:latin typeface="Trebuchet MS" panose="020B0603020202020204" pitchFamily="34" charset="0"/>
                <a:cs typeface="Helvetica" pitchFamily="34" charset="0"/>
              </a:rPr>
              <a:t>) são combinados (com as fases relativas) nos pontos do fundo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000" t="36744" r="45750" b="48527"/>
          <a:stretch>
            <a:fillRect/>
          </a:stretch>
        </p:blipFill>
        <p:spPr bwMode="auto">
          <a:xfrm>
            <a:off x="1255515" y="8820642"/>
            <a:ext cx="9512117" cy="233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/>
          <a:srcRect l="22417" t="52403" r="50500" b="20164"/>
          <a:stretch/>
        </p:blipFill>
        <p:spPr bwMode="auto">
          <a:xfrm>
            <a:off x="2119645" y="5868563"/>
            <a:ext cx="6471367" cy="352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/>
          <a:srcRect l="49083" t="57674" r="22000" b="20000"/>
          <a:stretch>
            <a:fillRect/>
          </a:stretch>
        </p:blipFill>
        <p:spPr bwMode="auto">
          <a:xfrm rot="312252">
            <a:off x="11070097" y="6094145"/>
            <a:ext cx="6663396" cy="276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000" t="36589" r="22333" b="47287"/>
          <a:stretch>
            <a:fillRect/>
          </a:stretch>
        </p:blipFill>
        <p:spPr bwMode="auto">
          <a:xfrm>
            <a:off x="10743887" y="8726495"/>
            <a:ext cx="7272811" cy="2663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ixaDeTexto 7"/>
          <p:cNvSpPr txBox="1"/>
          <p:nvPr/>
        </p:nvSpPr>
        <p:spPr>
          <a:xfrm>
            <a:off x="3737937" y="5548790"/>
            <a:ext cx="574165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800" b="1" i="1" dirty="0"/>
              <a:t>Navio de containers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639892" y="5631760"/>
            <a:ext cx="574165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800" b="1" i="1" dirty="0"/>
              <a:t>Navio Tanque</a:t>
            </a:r>
          </a:p>
        </p:txBody>
      </p:sp>
      <p:cxnSp>
        <p:nvCxnSpPr>
          <p:cNvPr id="18" name="Conector de seta reta 17"/>
          <p:cNvCxnSpPr/>
          <p:nvPr/>
        </p:nvCxnSpPr>
        <p:spPr>
          <a:xfrm>
            <a:off x="8123006" y="10770043"/>
            <a:ext cx="1356590" cy="6485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ector de seta reta 24"/>
          <p:cNvCxnSpPr/>
          <p:nvPr/>
        </p:nvCxnSpPr>
        <p:spPr>
          <a:xfrm flipH="1">
            <a:off x="10743888" y="10770043"/>
            <a:ext cx="1356590" cy="6485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CaixaDeTexto 25"/>
          <p:cNvSpPr txBox="1"/>
          <p:nvPr/>
        </p:nvSpPr>
        <p:spPr>
          <a:xfrm>
            <a:off x="6543291" y="11418583"/>
            <a:ext cx="752628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 err="1"/>
              <a:t>Diferença</a:t>
            </a:r>
            <a:r>
              <a:rPr lang="en-US" sz="3800" dirty="0"/>
              <a:t> no </a:t>
            </a:r>
            <a:r>
              <a:rPr lang="en-US" sz="3800" dirty="0" err="1"/>
              <a:t>formato</a:t>
            </a:r>
            <a:r>
              <a:rPr lang="en-US" sz="3800" dirty="0"/>
              <a:t> do </a:t>
            </a:r>
            <a:r>
              <a:rPr lang="en-US" sz="3800" dirty="0" err="1"/>
              <a:t>fundo</a:t>
            </a:r>
            <a:r>
              <a:rPr lang="en-US" sz="3800" dirty="0"/>
              <a:t> no </a:t>
            </a:r>
            <a:r>
              <a:rPr lang="en-US" sz="3800" dirty="0" err="1"/>
              <a:t>plano</a:t>
            </a:r>
            <a:r>
              <a:rPr lang="en-US" sz="3800" dirty="0"/>
              <a:t> dos </a:t>
            </a:r>
            <a:r>
              <a:rPr lang="en-US" sz="3800" dirty="0" err="1"/>
              <a:t>navios</a:t>
            </a:r>
            <a:endParaRPr lang="en-US" sz="38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BD8A147-C530-345D-814A-3AF6585CD931}"/>
              </a:ext>
            </a:extLst>
          </p:cNvPr>
          <p:cNvSpPr txBox="1"/>
          <p:nvPr/>
        </p:nvSpPr>
        <p:spPr>
          <a:xfrm>
            <a:off x="1005620" y="908805"/>
            <a:ext cx="18293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rgbClr val="062443"/>
                </a:solidFill>
              </a:rPr>
              <a:t>ETAPAS AVANÇADAS – GEOMETRIA DAS EMBARCAÇÕES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1D16D25F-E09E-7706-CB2B-B9EDB5A450C4}"/>
              </a:ext>
            </a:extLst>
          </p:cNvPr>
          <p:cNvCxnSpPr/>
          <p:nvPr/>
        </p:nvCxnSpPr>
        <p:spPr>
          <a:xfrm rot="10800000">
            <a:off x="1148497" y="1908937"/>
            <a:ext cx="18293616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14464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1943895" y="6432963"/>
            <a:ext cx="1519194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800" b="1" i="1" dirty="0">
                <a:latin typeface="Century Gothic" panose="020B0502020202020204" pitchFamily="34" charset="0"/>
              </a:rPr>
              <a:t>Condições de carregamento geradas variando a posição da carga e lastro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333" t="33953" r="16167" b="41241"/>
          <a:stretch>
            <a:fillRect/>
          </a:stretch>
        </p:blipFill>
        <p:spPr bwMode="auto">
          <a:xfrm>
            <a:off x="1943894" y="7084000"/>
            <a:ext cx="15554325" cy="3072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638" t="20734" r="2551" b="48467"/>
          <a:stretch>
            <a:fillRect/>
          </a:stretch>
        </p:blipFill>
        <p:spPr bwMode="auto">
          <a:xfrm>
            <a:off x="1079764" y="3584029"/>
            <a:ext cx="8583683" cy="1987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 cstate="print"/>
          <a:srcRect l="37600" t="36133" r="35626" b="35167"/>
          <a:stretch>
            <a:fillRect/>
          </a:stretch>
        </p:blipFill>
        <p:spPr bwMode="auto">
          <a:xfrm>
            <a:off x="10009980" y="3324791"/>
            <a:ext cx="4225240" cy="2547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/>
          <a:srcRect l="34450" t="10934" r="35232" b="11367"/>
          <a:stretch>
            <a:fillRect/>
          </a:stretch>
        </p:blipFill>
        <p:spPr bwMode="auto">
          <a:xfrm>
            <a:off x="14665757" y="3324791"/>
            <a:ext cx="1873801" cy="2701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CaixaDeTexto 22"/>
          <p:cNvSpPr txBox="1"/>
          <p:nvPr/>
        </p:nvSpPr>
        <p:spPr>
          <a:xfrm>
            <a:off x="1483025" y="2473114"/>
            <a:ext cx="1716736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800" b="1" i="1" dirty="0">
                <a:latin typeface="Century Gothic" panose="020B0502020202020204" pitchFamily="34" charset="0"/>
              </a:rPr>
              <a:t>Arranjo geral  +  Plano de capacidades  +  Manual de </a:t>
            </a:r>
            <a:r>
              <a:rPr lang="pt-BR" sz="3800" b="1" i="1" dirty="0" err="1">
                <a:latin typeface="Century Gothic" panose="020B0502020202020204" pitchFamily="34" charset="0"/>
              </a:rPr>
              <a:t>Trim&amp;Estabilidade</a:t>
            </a:r>
            <a:endParaRPr lang="pt-BR" sz="3800" b="1" i="1" dirty="0">
              <a:latin typeface="Century Gothic" panose="020B0502020202020204" pitchFamily="34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/>
          <a:srcRect l="18917" t="46552" r="24263" b="43284"/>
          <a:stretch>
            <a:fillRect/>
          </a:stretch>
        </p:blipFill>
        <p:spPr bwMode="auto">
          <a:xfrm>
            <a:off x="2849589" y="11053002"/>
            <a:ext cx="13380560" cy="1286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CaixaDeTexto 24"/>
          <p:cNvSpPr txBox="1"/>
          <p:nvPr/>
        </p:nvSpPr>
        <p:spPr>
          <a:xfrm>
            <a:off x="1943893" y="10100711"/>
            <a:ext cx="1555432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800" b="1" i="1" dirty="0">
                <a:latin typeface="Century Gothic" panose="020B0502020202020204" pitchFamily="34" charset="0"/>
              </a:rPr>
              <a:t>Cálculo da posição do centro de gravidade e matriz de inércia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8A2D0D5-616C-8E45-CAF1-93B93AA2762D}"/>
              </a:ext>
            </a:extLst>
          </p:cNvPr>
          <p:cNvSpPr txBox="1"/>
          <p:nvPr/>
        </p:nvSpPr>
        <p:spPr>
          <a:xfrm>
            <a:off x="1005620" y="908805"/>
            <a:ext cx="18293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rgbClr val="062443"/>
                </a:solidFill>
              </a:rPr>
              <a:t>ETAPAS AVANÇADAS – CONDIÇÕES DE CARREGAMENTO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FCC00FA3-A988-D183-AE08-1CF43F9DC47A}"/>
              </a:ext>
            </a:extLst>
          </p:cNvPr>
          <p:cNvCxnSpPr/>
          <p:nvPr/>
        </p:nvCxnSpPr>
        <p:spPr>
          <a:xfrm rot="10800000">
            <a:off x="1148497" y="1908937"/>
            <a:ext cx="18293616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22771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ço Reservado para Conteúdo 2"/>
          <p:cNvSpPr>
            <a:spLocks noGrp="1"/>
          </p:cNvSpPr>
          <p:nvPr>
            <p:ph idx="1"/>
          </p:nvPr>
        </p:nvSpPr>
        <p:spPr>
          <a:xfrm>
            <a:off x="1419050" y="2115311"/>
            <a:ext cx="16943297" cy="9861209"/>
          </a:xfrm>
        </p:spPr>
        <p:txBody>
          <a:bodyPr>
            <a:normAutofit/>
          </a:bodyPr>
          <a:lstStyle/>
          <a:p>
            <a:r>
              <a:rPr lang="pt-BR" sz="3402" dirty="0" err="1">
                <a:latin typeface="Trebuchet MS" panose="020B0603020202020204" pitchFamily="34" charset="0"/>
                <a:cs typeface="Helvetica" pitchFamily="34" charset="0"/>
              </a:rPr>
              <a:t>Ex</a:t>
            </a:r>
            <a:r>
              <a:rPr lang="pt-BR" sz="3402" dirty="0">
                <a:latin typeface="Trebuchet MS" panose="020B0603020202020204" pitchFamily="34" charset="0"/>
                <a:cs typeface="Helvetica" pitchFamily="34" charset="0"/>
              </a:rPr>
              <a:t>: Porta-containers de LOA=180m e LOA=340m em CA=18.3m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7966" y="3458357"/>
            <a:ext cx="9803926" cy="851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CaixaDeTexto 14"/>
          <p:cNvSpPr txBox="1"/>
          <p:nvPr/>
        </p:nvSpPr>
        <p:spPr>
          <a:xfrm>
            <a:off x="11017283" y="4674437"/>
            <a:ext cx="4200596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780">
                <a:latin typeface="Calibri"/>
              </a:rPr>
              <a:t>Δ</a:t>
            </a:r>
            <a:r>
              <a:rPr lang="pt-BR" sz="3780" baseline="-25000">
                <a:latin typeface="Calibri"/>
              </a:rPr>
              <a:t>180</a:t>
            </a:r>
            <a:r>
              <a:rPr lang="pt-BR" sz="3780">
                <a:latin typeface="Calibri"/>
              </a:rPr>
              <a:t> ~ 40.000 ton</a:t>
            </a:r>
          </a:p>
          <a:p>
            <a:r>
              <a:rPr lang="el-GR" sz="3780">
                <a:latin typeface="Calibri"/>
              </a:rPr>
              <a:t>Δ</a:t>
            </a:r>
            <a:r>
              <a:rPr lang="pt-BR" sz="3780" baseline="-25000">
                <a:latin typeface="Calibri"/>
              </a:rPr>
              <a:t>340</a:t>
            </a:r>
            <a:r>
              <a:rPr lang="pt-BR" sz="3780">
                <a:latin typeface="Calibri"/>
              </a:rPr>
              <a:t> ~ 136.000 ton</a:t>
            </a:r>
            <a:endParaRPr lang="en-US" sz="3780"/>
          </a:p>
        </p:txBody>
      </p:sp>
      <p:sp>
        <p:nvSpPr>
          <p:cNvPr id="17" name="CaixaDeTexto 16"/>
          <p:cNvSpPr txBox="1"/>
          <p:nvPr/>
        </p:nvSpPr>
        <p:spPr>
          <a:xfrm>
            <a:off x="10323185" y="8209161"/>
            <a:ext cx="7410947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dirty="0">
                <a:latin typeface="Helvetica" pitchFamily="34" charset="0"/>
                <a:cs typeface="Helvetica" pitchFamily="34" charset="0"/>
              </a:rPr>
              <a:t>Grandes </a:t>
            </a:r>
            <a:r>
              <a:rPr lang="en-US" sz="3800" dirty="0" err="1">
                <a:latin typeface="Helvetica" pitchFamily="34" charset="0"/>
                <a:cs typeface="Helvetica" pitchFamily="34" charset="0"/>
              </a:rPr>
              <a:t>diferenças</a:t>
            </a:r>
            <a:r>
              <a:rPr lang="en-US" sz="3800" dirty="0">
                <a:latin typeface="Helvetica" pitchFamily="34" charset="0"/>
                <a:cs typeface="Helvetica" pitchFamily="34" charset="0"/>
              </a:rPr>
              <a:t> </a:t>
            </a:r>
            <a:r>
              <a:rPr lang="en-US" sz="3800" dirty="0" err="1">
                <a:latin typeface="Helvetica" pitchFamily="34" charset="0"/>
                <a:cs typeface="Helvetica" pitchFamily="34" charset="0"/>
              </a:rPr>
              <a:t>em</a:t>
            </a:r>
            <a:r>
              <a:rPr lang="en-US" sz="3800" dirty="0">
                <a:latin typeface="Helvetica" pitchFamily="34" charset="0"/>
                <a:cs typeface="Helvetica" pitchFamily="34" charset="0"/>
              </a:rPr>
              <a:t> </a:t>
            </a:r>
            <a:r>
              <a:rPr lang="en-US" sz="3800" dirty="0" err="1">
                <a:latin typeface="Helvetica" pitchFamily="34" charset="0"/>
                <a:cs typeface="Helvetica" pitchFamily="34" charset="0"/>
              </a:rPr>
              <a:t>termos</a:t>
            </a:r>
            <a:r>
              <a:rPr lang="en-US" sz="3800" dirty="0">
                <a:latin typeface="Helvetica" pitchFamily="34" charset="0"/>
                <a:cs typeface="Helvetica" pitchFamily="34" charset="0"/>
              </a:rPr>
              <a:t> de </a:t>
            </a:r>
            <a:r>
              <a:rPr lang="en-US" sz="3800" dirty="0" err="1">
                <a:latin typeface="Helvetica" pitchFamily="34" charset="0"/>
                <a:cs typeface="Helvetica" pitchFamily="34" charset="0"/>
              </a:rPr>
              <a:t>resposta</a:t>
            </a:r>
            <a:r>
              <a:rPr lang="en-US" sz="3800" dirty="0">
                <a:latin typeface="Helvetica" pitchFamily="34" charset="0"/>
                <a:cs typeface="Helvetica" pitchFamily="34" charset="0"/>
              </a:rPr>
              <a:t> a </a:t>
            </a:r>
            <a:r>
              <a:rPr lang="en-US" sz="3800" dirty="0" err="1">
                <a:latin typeface="Helvetica" pitchFamily="34" charset="0"/>
                <a:cs typeface="Helvetica" pitchFamily="34" charset="0"/>
              </a:rPr>
              <a:t>ondas</a:t>
            </a:r>
            <a:r>
              <a:rPr lang="en-US" sz="3800" dirty="0">
                <a:latin typeface="Helvetica" pitchFamily="34" charset="0"/>
                <a:cs typeface="Helvetica" pitchFamily="34" charset="0"/>
              </a:rPr>
              <a:t> </a:t>
            </a:r>
            <a:r>
              <a:rPr lang="en-US" sz="3800" dirty="0" err="1">
                <a:latin typeface="Helvetica" pitchFamily="34" charset="0"/>
                <a:cs typeface="Helvetica" pitchFamily="34" charset="0"/>
              </a:rPr>
              <a:t>em</a:t>
            </a:r>
            <a:r>
              <a:rPr lang="en-US" sz="3800" dirty="0">
                <a:latin typeface="Helvetica" pitchFamily="34" charset="0"/>
                <a:cs typeface="Helvetica" pitchFamily="34" charset="0"/>
              </a:rPr>
              <a:t> </a:t>
            </a:r>
            <a:r>
              <a:rPr lang="en-US" sz="3800" dirty="0" err="1">
                <a:latin typeface="Helvetica" pitchFamily="34" charset="0"/>
                <a:cs typeface="Helvetica" pitchFamily="34" charset="0"/>
              </a:rPr>
              <a:t>função</a:t>
            </a:r>
            <a:r>
              <a:rPr lang="en-US" sz="3800" dirty="0">
                <a:latin typeface="Helvetica" pitchFamily="34" charset="0"/>
                <a:cs typeface="Helvetica" pitchFamily="34" charset="0"/>
              </a:rPr>
              <a:t> do </a:t>
            </a:r>
            <a:r>
              <a:rPr lang="en-US" sz="3800" dirty="0" err="1">
                <a:latin typeface="Helvetica" pitchFamily="34" charset="0"/>
                <a:cs typeface="Helvetica" pitchFamily="34" charset="0"/>
              </a:rPr>
              <a:t>porte</a:t>
            </a:r>
            <a:r>
              <a:rPr lang="en-US" sz="3800" dirty="0">
                <a:latin typeface="Helvetica" pitchFamily="34" charset="0"/>
                <a:cs typeface="Helvetica" pitchFamily="34" charset="0"/>
              </a:rPr>
              <a:t>, </a:t>
            </a:r>
            <a:r>
              <a:rPr lang="en-US" sz="3800" dirty="0" err="1">
                <a:latin typeface="Helvetica" pitchFamily="34" charset="0"/>
                <a:cs typeface="Helvetica" pitchFamily="34" charset="0"/>
              </a:rPr>
              <a:t>embora</a:t>
            </a:r>
            <a:r>
              <a:rPr lang="en-US" sz="3800" dirty="0">
                <a:latin typeface="Helvetica" pitchFamily="34" charset="0"/>
                <a:cs typeface="Helvetica" pitchFamily="34" charset="0"/>
              </a:rPr>
              <a:t> ambos </a:t>
            </a:r>
            <a:r>
              <a:rPr lang="en-US" sz="3800" dirty="0" err="1">
                <a:latin typeface="Helvetica" pitchFamily="34" charset="0"/>
                <a:cs typeface="Helvetica" pitchFamily="34" charset="0"/>
              </a:rPr>
              <a:t>sejam</a:t>
            </a:r>
            <a:r>
              <a:rPr lang="en-US" sz="3800" dirty="0">
                <a:latin typeface="Helvetica" pitchFamily="34" charset="0"/>
                <a:cs typeface="Helvetica" pitchFamily="34" charset="0"/>
              </a:rPr>
              <a:t> porta-containers.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32CE16E-A538-ED0E-7B9F-FC1C40AE572F}"/>
              </a:ext>
            </a:extLst>
          </p:cNvPr>
          <p:cNvSpPr txBox="1"/>
          <p:nvPr/>
        </p:nvSpPr>
        <p:spPr>
          <a:xfrm>
            <a:off x="1005620" y="908805"/>
            <a:ext cx="18293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rgbClr val="062443"/>
                </a:solidFill>
              </a:rPr>
              <a:t>ETAPAS AVANÇADAS – EFEITO DO PORTE DA EMBARCAÇÃO</a:t>
            </a: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F8B17DC0-137C-635E-3918-661D72A5369D}"/>
              </a:ext>
            </a:extLst>
          </p:cNvPr>
          <p:cNvCxnSpPr/>
          <p:nvPr/>
        </p:nvCxnSpPr>
        <p:spPr>
          <a:xfrm rot="10800000">
            <a:off x="1148497" y="1908937"/>
            <a:ext cx="18293616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ço Reservado para Conteúdo 2"/>
          <p:cNvSpPr>
            <a:spLocks noGrp="1"/>
          </p:cNvSpPr>
          <p:nvPr>
            <p:ph idx="1"/>
          </p:nvPr>
        </p:nvSpPr>
        <p:spPr>
          <a:xfrm>
            <a:off x="1419050" y="2115311"/>
            <a:ext cx="16943297" cy="9861209"/>
          </a:xfrm>
        </p:spPr>
        <p:txBody>
          <a:bodyPr>
            <a:normAutofit/>
          </a:bodyPr>
          <a:lstStyle/>
          <a:p>
            <a:r>
              <a:rPr lang="pt-BR" sz="3402" dirty="0">
                <a:latin typeface="Trebuchet MS" panose="020B0603020202020204" pitchFamily="34" charset="0"/>
                <a:cs typeface="Helvetica" pitchFamily="34" charset="0"/>
              </a:rPr>
              <a:t>Capesize </a:t>
            </a:r>
            <a:r>
              <a:rPr lang="pt-BR" sz="3402" dirty="0" err="1">
                <a:latin typeface="Trebuchet MS" panose="020B0603020202020204" pitchFamily="34" charset="0"/>
                <a:cs typeface="Helvetica" pitchFamily="34" charset="0"/>
              </a:rPr>
              <a:t>vs</a:t>
            </a:r>
            <a:r>
              <a:rPr lang="pt-BR" sz="3402" dirty="0">
                <a:latin typeface="Trebuchet MS" panose="020B0603020202020204" pitchFamily="34" charset="0"/>
                <a:cs typeface="Helvetica" pitchFamily="34" charset="0"/>
              </a:rPr>
              <a:t> porta-container</a:t>
            </a:r>
          </a:p>
          <a:p>
            <a:r>
              <a:rPr lang="pt-BR" sz="3402" dirty="0">
                <a:latin typeface="Trebuchet MS" panose="020B0603020202020204" pitchFamily="34" charset="0"/>
                <a:cs typeface="Helvetica" pitchFamily="34" charset="0"/>
              </a:rPr>
              <a:t>Efeito do formato do casco, </a:t>
            </a:r>
            <a:r>
              <a:rPr lang="pt-BR" sz="3402" b="1" dirty="0">
                <a:latin typeface="Trebuchet MS" panose="020B0603020202020204" pitchFamily="34" charset="0"/>
                <a:cs typeface="Helvetica" pitchFamily="34" charset="0"/>
              </a:rPr>
              <a:t>distribuição de inércia</a:t>
            </a:r>
            <a:r>
              <a:rPr lang="pt-BR" sz="3402" dirty="0">
                <a:latin typeface="Trebuchet MS" panose="020B0603020202020204" pitchFamily="34" charset="0"/>
                <a:cs typeface="Helvetica" pitchFamily="34" charset="0"/>
              </a:rPr>
              <a:t> e </a:t>
            </a:r>
            <a:r>
              <a:rPr lang="pt-BR" sz="3402" b="1" dirty="0">
                <a:latin typeface="Trebuchet MS" panose="020B0603020202020204" pitchFamily="34" charset="0"/>
                <a:cs typeface="Helvetica" pitchFamily="34" charset="0"/>
              </a:rPr>
              <a:t>altura do centro de gravidade</a:t>
            </a:r>
            <a:r>
              <a:rPr lang="pt-BR" sz="3402" dirty="0">
                <a:latin typeface="Trebuchet MS" panose="020B0603020202020204" pitchFamily="34" charset="0"/>
                <a:cs typeface="Helvetica" pitchFamily="34" charset="0"/>
              </a:rPr>
              <a:t>.</a:t>
            </a:r>
          </a:p>
        </p:txBody>
      </p:sp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2" cstate="print"/>
          <a:srcRect l="9050" t="29000" r="64569" b="26900"/>
          <a:stretch>
            <a:fillRect/>
          </a:stretch>
        </p:blipFill>
        <p:spPr bwMode="auto">
          <a:xfrm>
            <a:off x="12398325" y="4523802"/>
            <a:ext cx="6124430" cy="2879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 cstate="print"/>
          <a:srcRect l="25460" t="30666" r="56394" b="41674"/>
          <a:stretch>
            <a:fillRect/>
          </a:stretch>
        </p:blipFill>
        <p:spPr bwMode="auto">
          <a:xfrm>
            <a:off x="12830928" y="8929241"/>
            <a:ext cx="5852234" cy="250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6040" y="4257647"/>
            <a:ext cx="12893552" cy="7760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8361109-0E4A-ACB6-921E-541594C5DB63}"/>
              </a:ext>
            </a:extLst>
          </p:cNvPr>
          <p:cNvSpPr txBox="1"/>
          <p:nvPr/>
        </p:nvSpPr>
        <p:spPr>
          <a:xfrm>
            <a:off x="1005620" y="908805"/>
            <a:ext cx="18293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rgbClr val="062443"/>
                </a:solidFill>
              </a:rPr>
              <a:t>ETAPAS AVANÇADAS – EFEITO DO TIPO DE CASCO</a:t>
            </a: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AA5EB49D-FD7D-12DE-8214-2B5F34A638CB}"/>
              </a:ext>
            </a:extLst>
          </p:cNvPr>
          <p:cNvCxnSpPr/>
          <p:nvPr/>
        </p:nvCxnSpPr>
        <p:spPr>
          <a:xfrm rot="10800000">
            <a:off x="1148497" y="1908937"/>
            <a:ext cx="18293616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C:\Users\fruggeri\Downloads\forga_sob_a_quilh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82942" y="6556917"/>
            <a:ext cx="8294380" cy="4745408"/>
          </a:xfrm>
          <a:prstGeom prst="rect">
            <a:avLst/>
          </a:prstGeom>
          <a:noFill/>
        </p:spPr>
      </p:pic>
      <p:grpSp>
        <p:nvGrpSpPr>
          <p:cNvPr id="9" name="Grupo 8"/>
          <p:cNvGrpSpPr/>
          <p:nvPr/>
        </p:nvGrpSpPr>
        <p:grpSpPr>
          <a:xfrm>
            <a:off x="-224352" y="1625425"/>
            <a:ext cx="12465687" cy="6534904"/>
            <a:chOff x="-453789" y="1333500"/>
            <a:chExt cx="6587889" cy="3453578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453789" y="1333500"/>
              <a:ext cx="6587889" cy="34535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Seta para a direita 10"/>
            <p:cNvSpPr/>
            <p:nvPr/>
          </p:nvSpPr>
          <p:spPr>
            <a:xfrm rot="5400000">
              <a:off x="481583" y="3013710"/>
              <a:ext cx="220980" cy="304800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5741" dirty="0"/>
            </a:p>
          </p:txBody>
        </p:sp>
        <p:sp>
          <p:nvSpPr>
            <p:cNvPr id="15" name="CaixaDeTexto 14"/>
            <p:cNvSpPr txBox="1"/>
            <p:nvPr/>
          </p:nvSpPr>
          <p:spPr>
            <a:xfrm>
              <a:off x="659044" y="2699742"/>
              <a:ext cx="951606" cy="255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914" dirty="0">
                  <a:solidFill>
                    <a:srgbClr val="C00000"/>
                  </a:solidFill>
                </a:rPr>
                <a:t>Inseguro</a:t>
              </a:r>
            </a:p>
          </p:txBody>
        </p:sp>
        <p:sp>
          <p:nvSpPr>
            <p:cNvPr id="16" name="Seta para a direita 13"/>
            <p:cNvSpPr/>
            <p:nvPr/>
          </p:nvSpPr>
          <p:spPr>
            <a:xfrm rot="16200000">
              <a:off x="479043" y="2647950"/>
              <a:ext cx="220980" cy="304800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5741" dirty="0"/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620011" y="2956674"/>
              <a:ext cx="1139709" cy="255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914" dirty="0">
                  <a:solidFill>
                    <a:schemeClr val="accent3">
                      <a:lumMod val="50000"/>
                    </a:schemeClr>
                  </a:solidFill>
                </a:rPr>
                <a:t>Ineficiente</a:t>
              </a:r>
            </a:p>
          </p:txBody>
        </p:sp>
      </p:grpSp>
      <p:sp>
        <p:nvSpPr>
          <p:cNvPr id="18" name="CaixaDeTexto 17"/>
          <p:cNvSpPr txBox="1"/>
          <p:nvPr/>
        </p:nvSpPr>
        <p:spPr>
          <a:xfrm>
            <a:off x="11063137" y="9485180"/>
            <a:ext cx="180750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800" dirty="0"/>
              <a:t>X%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2326575" y="8793632"/>
            <a:ext cx="705499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800" dirty="0"/>
              <a:t>Um valor fixo independente das condições ambientais é suficiente?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11069858" y="8339103"/>
            <a:ext cx="180750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800" dirty="0"/>
              <a:t>T</a:t>
            </a:r>
          </a:p>
        </p:txBody>
      </p:sp>
      <p:sp>
        <p:nvSpPr>
          <p:cNvPr id="29" name="Forma Livre 28"/>
          <p:cNvSpPr/>
          <p:nvPr/>
        </p:nvSpPr>
        <p:spPr>
          <a:xfrm>
            <a:off x="112664" y="5552308"/>
            <a:ext cx="9896424" cy="4609980"/>
          </a:xfrm>
          <a:custGeom>
            <a:avLst/>
            <a:gdLst>
              <a:gd name="connsiteX0" fmla="*/ 428821 w 5606611"/>
              <a:gd name="connsiteY0" fmla="*/ 0 h 2581049"/>
              <a:gd name="connsiteX1" fmla="*/ 520261 w 5606611"/>
              <a:gd name="connsiteY1" fmla="*/ 2377440 h 2581049"/>
              <a:gd name="connsiteX2" fmla="*/ 5606611 w 5606611"/>
              <a:gd name="connsiteY2" fmla="*/ 2491740 h 2581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06611" h="2581049">
                <a:moveTo>
                  <a:pt x="428821" y="0"/>
                </a:moveTo>
                <a:cubicBezTo>
                  <a:pt x="43058" y="981075"/>
                  <a:pt x="-342704" y="1962150"/>
                  <a:pt x="520261" y="2377440"/>
                </a:cubicBezTo>
                <a:cubicBezTo>
                  <a:pt x="1383226" y="2792730"/>
                  <a:pt x="4844611" y="2434590"/>
                  <a:pt x="5606611" y="2491740"/>
                </a:cubicBezTo>
              </a:path>
            </a:pathLst>
          </a:custGeom>
          <a:noFill/>
          <a:ln w="57150"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5741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EBB5D16-7983-871F-AFDD-BBBA39A3C81B}"/>
              </a:ext>
            </a:extLst>
          </p:cNvPr>
          <p:cNvSpPr txBox="1"/>
          <p:nvPr/>
        </p:nvSpPr>
        <p:spPr>
          <a:xfrm>
            <a:off x="1005620" y="908805"/>
            <a:ext cx="18293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rgbClr val="062443"/>
                </a:solidFill>
              </a:rPr>
              <a:t>EFEITO NA FOLGA DINÂMICO ABAIXO DA QUILHA</a:t>
            </a:r>
          </a:p>
        </p:txBody>
      </p: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D6726604-A2A3-62EB-4B95-A8BE50AA7F8A}"/>
              </a:ext>
            </a:extLst>
          </p:cNvPr>
          <p:cNvCxnSpPr/>
          <p:nvPr/>
        </p:nvCxnSpPr>
        <p:spPr>
          <a:xfrm rot="10800000">
            <a:off x="1148497" y="1908937"/>
            <a:ext cx="18293616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3765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to 7"/>
          <p:cNvCxnSpPr/>
          <p:nvPr/>
        </p:nvCxnSpPr>
        <p:spPr>
          <a:xfrm rot="10800000">
            <a:off x="1148497" y="1908937"/>
            <a:ext cx="18293616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1005620" y="908805"/>
            <a:ext cx="13755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rgbClr val="062443"/>
                </a:solidFill>
              </a:rPr>
              <a:t>EXEMPLO EM ESCALA REAL E IMPACTO NA FDAQ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9FEE083-2370-67A6-C526-CC3F0885CA9C}"/>
              </a:ext>
            </a:extLst>
          </p:cNvPr>
          <p:cNvSpPr txBox="1"/>
          <p:nvPr/>
        </p:nvSpPr>
        <p:spPr>
          <a:xfrm>
            <a:off x="1133365" y="2187462"/>
            <a:ext cx="151386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dirty="0">
                <a:latin typeface="Trebuchet MS" panose="020B0603020202020204" pitchFamily="34" charset="0"/>
              </a:rPr>
              <a:t>Manobra de porta-container na entrada da Baía da Guanabara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3200" dirty="0">
              <a:latin typeface="Trebuchet MS" panose="020B0603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dirty="0">
                <a:latin typeface="Trebuchet MS" panose="020B0603020202020204" pitchFamily="34" charset="0"/>
              </a:rPr>
              <a:t>Medição em escala real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3200" dirty="0">
              <a:latin typeface="Trebuchet MS" panose="020B0603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dirty="0">
                <a:latin typeface="Trebuchet MS" panose="020B0603020202020204" pitchFamily="34" charset="0"/>
              </a:rPr>
              <a:t>Embarcações “irmãs” em condição de mesma altura de onda mas energias concentradas em períodos curtos e longos;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AD28E344-D923-84C9-9B8F-FE0A5CD66700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4" t="5199" r="7011" b="2141"/>
          <a:stretch/>
        </p:blipFill>
        <p:spPr bwMode="auto">
          <a:xfrm>
            <a:off x="72128" y="6843125"/>
            <a:ext cx="8895701" cy="50000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1D6A95B3-F2DE-D1EE-2D9E-001B1B954461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9" t="4154" r="7791"/>
          <a:stretch/>
        </p:blipFill>
        <p:spPr bwMode="auto">
          <a:xfrm>
            <a:off x="10313765" y="6792325"/>
            <a:ext cx="8895701" cy="52628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9B05F381-2352-7256-0D71-87D77C090AD7}"/>
              </a:ext>
            </a:extLst>
          </p:cNvPr>
          <p:cNvSpPr txBox="1"/>
          <p:nvPr/>
        </p:nvSpPr>
        <p:spPr>
          <a:xfrm>
            <a:off x="1988744" y="5859728"/>
            <a:ext cx="60338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VALOR (LOA=300m, B=48,3m, 110.600 DWT)</a:t>
            </a:r>
          </a:p>
          <a:p>
            <a:pPr algn="ctr"/>
            <a:r>
              <a:rPr lang="pt-BR" sz="2400" dirty="0"/>
              <a:t>Hs=1,29m, </a:t>
            </a:r>
            <a:r>
              <a:rPr lang="pt-BR" sz="2400" dirty="0">
                <a:solidFill>
                  <a:srgbClr val="00B050"/>
                </a:solidFill>
              </a:rPr>
              <a:t>Tp=8,0s</a:t>
            </a:r>
            <a:r>
              <a:rPr lang="pt-BR" sz="2400" dirty="0"/>
              <a:t>, Dirp=152,6º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E72191A2-E9F0-2CF8-1AA7-CD09A9F33399}"/>
              </a:ext>
            </a:extLst>
          </p:cNvPr>
          <p:cNvSpPr txBox="1"/>
          <p:nvPr/>
        </p:nvSpPr>
        <p:spPr>
          <a:xfrm>
            <a:off x="10045357" y="5859728"/>
            <a:ext cx="96344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MSC ABIDJAN (LOA=300m, B=48,3m, 110.800 DWT)</a:t>
            </a:r>
          </a:p>
          <a:p>
            <a:pPr algn="ctr"/>
            <a:r>
              <a:rPr lang="pt-BR" sz="2400" dirty="0"/>
              <a:t>Hs=1,28m, </a:t>
            </a:r>
            <a:r>
              <a:rPr lang="pt-BR" sz="2400" dirty="0">
                <a:solidFill>
                  <a:srgbClr val="FF0000"/>
                </a:solidFill>
              </a:rPr>
              <a:t>Tp=14,3s</a:t>
            </a:r>
            <a:r>
              <a:rPr lang="pt-BR" sz="2400" dirty="0"/>
              <a:t>, Dirp=171,9º</a:t>
            </a:r>
          </a:p>
        </p:txBody>
      </p:sp>
      <p:sp>
        <p:nvSpPr>
          <p:cNvPr id="25" name="Seta: para a Direita 24">
            <a:extLst>
              <a:ext uri="{FF2B5EF4-FFF2-40B4-BE49-F238E27FC236}">
                <a16:creationId xmlns:a16="http://schemas.microsoft.com/office/drawing/2014/main" id="{42394A03-E315-5BD7-C513-1C39EB602951}"/>
              </a:ext>
            </a:extLst>
          </p:cNvPr>
          <p:cNvSpPr/>
          <p:nvPr/>
        </p:nvSpPr>
        <p:spPr>
          <a:xfrm>
            <a:off x="9019591" y="6690725"/>
            <a:ext cx="1134452" cy="114735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3X</a:t>
            </a:r>
          </a:p>
        </p:txBody>
      </p:sp>
      <p:sp>
        <p:nvSpPr>
          <p:cNvPr id="26" name="Seta: para a Direita 25">
            <a:extLst>
              <a:ext uri="{FF2B5EF4-FFF2-40B4-BE49-F238E27FC236}">
                <a16:creationId xmlns:a16="http://schemas.microsoft.com/office/drawing/2014/main" id="{0EFF2B56-9742-7887-96AB-BF3DE2E47A2E}"/>
              </a:ext>
            </a:extLst>
          </p:cNvPr>
          <p:cNvSpPr/>
          <p:nvPr/>
        </p:nvSpPr>
        <p:spPr>
          <a:xfrm>
            <a:off x="9019591" y="8043380"/>
            <a:ext cx="1134452" cy="114735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4X</a:t>
            </a:r>
          </a:p>
        </p:txBody>
      </p:sp>
      <p:sp>
        <p:nvSpPr>
          <p:cNvPr id="27" name="Seta: para a Direita 26">
            <a:extLst>
              <a:ext uri="{FF2B5EF4-FFF2-40B4-BE49-F238E27FC236}">
                <a16:creationId xmlns:a16="http://schemas.microsoft.com/office/drawing/2014/main" id="{E448B1EE-DEFA-9886-DC33-A1099A5BAD3D}"/>
              </a:ext>
            </a:extLst>
          </p:cNvPr>
          <p:cNvSpPr/>
          <p:nvPr/>
        </p:nvSpPr>
        <p:spPr>
          <a:xfrm>
            <a:off x="9019591" y="9405310"/>
            <a:ext cx="1134452" cy="114735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2.5X</a:t>
            </a:r>
          </a:p>
        </p:txBody>
      </p:sp>
      <p:sp>
        <p:nvSpPr>
          <p:cNvPr id="28" name="Seta: para a Direita 27">
            <a:extLst>
              <a:ext uri="{FF2B5EF4-FFF2-40B4-BE49-F238E27FC236}">
                <a16:creationId xmlns:a16="http://schemas.microsoft.com/office/drawing/2014/main" id="{0A81E724-8A02-349C-62D8-9EFFEA94FA29}"/>
              </a:ext>
            </a:extLst>
          </p:cNvPr>
          <p:cNvSpPr/>
          <p:nvPr/>
        </p:nvSpPr>
        <p:spPr>
          <a:xfrm>
            <a:off x="9034049" y="10639927"/>
            <a:ext cx="1134452" cy="114735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3.0X</a:t>
            </a:r>
          </a:p>
        </p:txBody>
      </p:sp>
    </p:spTree>
    <p:extLst>
      <p:ext uri="{BB962C8B-B14F-4D97-AF65-F5344CB8AC3E}">
        <p14:creationId xmlns:p14="http://schemas.microsoft.com/office/powerpoint/2010/main" val="2353447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to 7"/>
          <p:cNvCxnSpPr/>
          <p:nvPr/>
        </p:nvCxnSpPr>
        <p:spPr>
          <a:xfrm rot="10800000">
            <a:off x="1148497" y="1908937"/>
            <a:ext cx="18293616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1005620" y="908805"/>
            <a:ext cx="87868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rgbClr val="062443"/>
                </a:solidFill>
              </a:rPr>
              <a:t>QUAL A IMPORTÂNCIA?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CE48A1A-BE55-7722-1D21-49B35E5AD909}"/>
              </a:ext>
            </a:extLst>
          </p:cNvPr>
          <p:cNvSpPr txBox="1"/>
          <p:nvPr/>
        </p:nvSpPr>
        <p:spPr>
          <a:xfrm>
            <a:off x="864072" y="2103193"/>
            <a:ext cx="11449272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3000" dirty="0">
                <a:latin typeface="Trebuchet MS" panose="020B0603020202020204" pitchFamily="34" charset="0"/>
              </a:rPr>
              <a:t>Grande parte os Portos/Terminais do Brasil possuem canais de acesso desabrigados e navegação com FAQ restrita: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3000" dirty="0">
              <a:latin typeface="Trebuchet MS" panose="020B0603020202020204" pitchFamily="34" charset="0"/>
            </a:endParaRPr>
          </a:p>
          <a:p>
            <a:pPr marL="1211580" lvl="1" indent="-285750" algn="just">
              <a:buFont typeface="Arial" panose="020B0604020202020204" pitchFamily="34" charset="0"/>
              <a:buChar char="•"/>
            </a:pPr>
            <a:r>
              <a:rPr lang="pt-BR" sz="3000" dirty="0">
                <a:latin typeface="Trebuchet MS" panose="020B0603020202020204" pitchFamily="34" charset="0"/>
              </a:rPr>
              <a:t>Mesmo os portos construídos em águas abrigadas hoje possuem canais de acesso desabrigados devido ao crescimento dos navios;</a:t>
            </a:r>
          </a:p>
          <a:p>
            <a:pPr marL="1211580" lvl="1" indent="-285750" algn="just">
              <a:buFont typeface="Arial" panose="020B0604020202020204" pitchFamily="34" charset="0"/>
              <a:buChar char="•"/>
            </a:pPr>
            <a:endParaRPr lang="pt-BR" sz="3000" dirty="0">
              <a:latin typeface="Trebuchet MS" panose="020B0603020202020204" pitchFamily="34" charset="0"/>
            </a:endParaRPr>
          </a:p>
          <a:p>
            <a:pPr marL="1211580" lvl="1" indent="-285750" algn="just">
              <a:buFont typeface="Arial" panose="020B0604020202020204" pitchFamily="34" charset="0"/>
              <a:buChar char="•"/>
            </a:pPr>
            <a:r>
              <a:rPr lang="pt-BR" sz="3000" dirty="0">
                <a:latin typeface="Trebuchet MS" panose="020B0603020202020204" pitchFamily="34" charset="0"/>
              </a:rPr>
              <a:t>Os aprofundamentos dos canais de acesso têm vindo com a extensão dos canais para águas mais desabrigadas;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3000" dirty="0">
              <a:latin typeface="Trebuchet MS" panose="020B0603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3000" dirty="0">
                <a:latin typeface="Trebuchet MS" panose="020B0603020202020204" pitchFamily="34" charset="0"/>
              </a:rPr>
              <a:t>Os novos requisitos ambientais têm exigido a construção de terminais em águas mais profundas para aproveitamento das profundidades naturais;</a:t>
            </a:r>
          </a:p>
          <a:p>
            <a:pPr algn="just"/>
            <a:endParaRPr lang="pt-BR" sz="3200" dirty="0">
              <a:latin typeface="Trebuchet MS" panose="020B0603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7F03ED2-F297-787F-5A06-5270673E3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495" y="8425185"/>
            <a:ext cx="4008823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0F2802C-1137-1781-C16B-4E13642F0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3378" y="2358171"/>
            <a:ext cx="6669280" cy="997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163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to 7"/>
          <p:cNvCxnSpPr/>
          <p:nvPr/>
        </p:nvCxnSpPr>
        <p:spPr>
          <a:xfrm rot="10800000">
            <a:off x="1148497" y="1908937"/>
            <a:ext cx="18293616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1005620" y="908805"/>
            <a:ext cx="13755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rgbClr val="062443"/>
                </a:solidFill>
              </a:rPr>
              <a:t>EXEMPLO EM ESCALA REAL E IMPACTO NA FDAQ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9FEE083-2370-67A6-C526-CC3F0885CA9C}"/>
              </a:ext>
            </a:extLst>
          </p:cNvPr>
          <p:cNvSpPr txBox="1"/>
          <p:nvPr/>
        </p:nvSpPr>
        <p:spPr>
          <a:xfrm>
            <a:off x="1135147" y="2566815"/>
            <a:ext cx="133538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Trebuchet MS" panose="020B0603020202020204" pitchFamily="34" charset="0"/>
              </a:rPr>
              <a:t>Efeito das condições de onda, velocidade de avanço e frequência de encontro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2018179-157B-D9CA-F0FB-8227017B55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49" y="5820561"/>
            <a:ext cx="9010124" cy="64800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996A10B0-50B5-63C8-AD69-DF767718CE10}"/>
              </a:ext>
            </a:extLst>
          </p:cNvPr>
          <p:cNvSpPr txBox="1"/>
          <p:nvPr/>
        </p:nvSpPr>
        <p:spPr>
          <a:xfrm>
            <a:off x="1981373" y="4919866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Hs</a:t>
            </a:r>
            <a:r>
              <a:rPr lang="pt-BR" dirty="0"/>
              <a:t>=1,1m; </a:t>
            </a:r>
            <a:r>
              <a:rPr lang="pt-BR" dirty="0" err="1">
                <a:solidFill>
                  <a:srgbClr val="FF0000"/>
                </a:solidFill>
              </a:rPr>
              <a:t>Tp</a:t>
            </a:r>
            <a:r>
              <a:rPr lang="pt-BR" dirty="0">
                <a:solidFill>
                  <a:srgbClr val="FF0000"/>
                </a:solidFill>
              </a:rPr>
              <a:t>=11s</a:t>
            </a:r>
            <a:r>
              <a:rPr lang="pt-BR" dirty="0"/>
              <a:t>; </a:t>
            </a:r>
            <a:r>
              <a:rPr lang="pt-BR" dirty="0" err="1"/>
              <a:t>Dir</a:t>
            </a:r>
            <a:r>
              <a:rPr lang="pt-BR" dirty="0"/>
              <a:t>=150º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01D19F7E-E6CF-624E-EA66-A71BD9F69ED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786" y="5811234"/>
            <a:ext cx="9028294" cy="6478204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E135F4B4-6183-CA8F-607B-FCDCB778042B}"/>
              </a:ext>
            </a:extLst>
          </p:cNvPr>
          <p:cNvSpPr txBox="1"/>
          <p:nvPr/>
        </p:nvSpPr>
        <p:spPr>
          <a:xfrm>
            <a:off x="12241336" y="4830837"/>
            <a:ext cx="6453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Hs</a:t>
            </a:r>
            <a:r>
              <a:rPr lang="pt-BR" dirty="0"/>
              <a:t>=1,3m; </a:t>
            </a:r>
            <a:r>
              <a:rPr lang="pt-BR" dirty="0" err="1">
                <a:solidFill>
                  <a:srgbClr val="00B050"/>
                </a:solidFill>
              </a:rPr>
              <a:t>Tp</a:t>
            </a:r>
            <a:r>
              <a:rPr lang="pt-BR" dirty="0">
                <a:solidFill>
                  <a:srgbClr val="00B050"/>
                </a:solidFill>
              </a:rPr>
              <a:t>=7s</a:t>
            </a:r>
            <a:r>
              <a:rPr lang="pt-BR" dirty="0"/>
              <a:t>; </a:t>
            </a:r>
            <a:r>
              <a:rPr lang="pt-BR" dirty="0" err="1"/>
              <a:t>Dir</a:t>
            </a:r>
            <a:r>
              <a:rPr lang="pt-BR" dirty="0"/>
              <a:t>=90º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C534FFA4-2F97-DF42-D33E-CB5A7739E2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89012" y="2005450"/>
            <a:ext cx="4771927" cy="296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7805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capa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4"/>
            <a:ext cx="19442113" cy="12961409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7268207" y="6019303"/>
            <a:ext cx="12196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dirty="0">
                <a:solidFill>
                  <a:schemeClr val="bg1"/>
                </a:solidFill>
              </a:rPr>
              <a:t>MUITO OBRIGADO!</a:t>
            </a:r>
            <a:endParaRPr lang="pt-BR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131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to 7"/>
          <p:cNvCxnSpPr/>
          <p:nvPr/>
        </p:nvCxnSpPr>
        <p:spPr>
          <a:xfrm rot="10800000">
            <a:off x="1148497" y="1908937"/>
            <a:ext cx="18293616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1005620" y="908805"/>
            <a:ext cx="87868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rgbClr val="062443"/>
                </a:solidFill>
              </a:rPr>
              <a:t>QUAL A IMPORTÂNCIA?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CE48A1A-BE55-7722-1D21-49B35E5AD909}"/>
              </a:ext>
            </a:extLst>
          </p:cNvPr>
          <p:cNvSpPr txBox="1"/>
          <p:nvPr/>
        </p:nvSpPr>
        <p:spPr>
          <a:xfrm>
            <a:off x="801975" y="2328137"/>
            <a:ext cx="12660841" cy="10679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3200" dirty="0">
                <a:latin typeface="Trebuchet MS" panose="020B0603020202020204" pitchFamily="34" charset="0"/>
              </a:rPr>
              <a:t>A costa brasileira é caracterizada pela ação de ondas de grandes períodos e alturas, frequente multidirecionais;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3200" dirty="0">
              <a:latin typeface="Trebuchet MS" panose="020B0603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3200" dirty="0">
                <a:latin typeface="Trebuchet MS" panose="020B0603020202020204" pitchFamily="34" charset="0"/>
              </a:rPr>
              <a:t>Alguns estudos mostram que as mudanças climáticas têm vindo acompanhadas de piora nas condições de mar;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3200" dirty="0">
              <a:latin typeface="Trebuchet MS" panose="020B0603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3200" dirty="0">
              <a:latin typeface="Trebuchet MS" panose="020B0603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3200" dirty="0">
              <a:latin typeface="Trebuchet MS" panose="020B0603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3200" dirty="0">
              <a:latin typeface="Trebuchet MS" panose="020B0603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3200" dirty="0">
              <a:latin typeface="Trebuchet MS" panose="020B0603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3200" dirty="0">
              <a:latin typeface="Trebuchet MS" panose="020B0603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3200" dirty="0">
              <a:latin typeface="Trebuchet MS" panose="020B0603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3200" dirty="0">
              <a:latin typeface="Trebuchet MS" panose="020B0603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3200" dirty="0">
              <a:latin typeface="Trebuchet MS" panose="020B0603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3200" dirty="0">
              <a:latin typeface="Trebuchet MS" panose="020B0603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3200" dirty="0">
              <a:latin typeface="Trebuchet MS" panose="020B0603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3200" dirty="0">
              <a:latin typeface="Trebuchet MS" panose="020B0603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3200" dirty="0">
                <a:latin typeface="Trebuchet MS" panose="020B0603020202020204" pitchFamily="34" charset="0"/>
              </a:rPr>
              <a:t>O movimento em ondas além de impactar a segurança dos navios de grande porte devido à proximidade do fundo também impacta na segurança de embarque/desembarque de prático e rebocadores;  </a:t>
            </a:r>
          </a:p>
          <a:p>
            <a:pPr algn="just"/>
            <a:endParaRPr lang="pt-BR" sz="1600" dirty="0">
              <a:latin typeface="Trebuchet MS" panose="020B0603020202020204" pitchFamily="34" charset="0"/>
            </a:endParaRPr>
          </a:p>
        </p:txBody>
      </p:sp>
      <p:pic>
        <p:nvPicPr>
          <p:cNvPr id="2050" name="Picture 2" descr="Alerta para ressaca em Santos a partir desta quinta ...">
            <a:extLst>
              <a:ext uri="{FF2B5EF4-FFF2-40B4-BE49-F238E27FC236}">
                <a16:creationId xmlns:a16="http://schemas.microsoft.com/office/drawing/2014/main" id="{2FDEC67F-3B80-7DD7-FB13-CC39D6D3B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4322" y="6094403"/>
            <a:ext cx="4623160" cy="308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1 - Mar invade avenida da praia e ressaca destrói muretas ...">
            <a:extLst>
              <a:ext uri="{FF2B5EF4-FFF2-40B4-BE49-F238E27FC236}">
                <a16:creationId xmlns:a16="http://schemas.microsoft.com/office/drawing/2014/main" id="{254837F5-4C05-32D5-F1F3-2FA7F6BC7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4322" y="2356255"/>
            <a:ext cx="4623160" cy="346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ssaca no Rio provoca interdição de trecho da Ciclovia Tim Maia | Agência  Brasil">
            <a:extLst>
              <a:ext uri="{FF2B5EF4-FFF2-40B4-BE49-F238E27FC236}">
                <a16:creationId xmlns:a16="http://schemas.microsoft.com/office/drawing/2014/main" id="{40843F71-5F2A-2430-FD27-B58D3F38E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4322" y="9524702"/>
            <a:ext cx="4623160" cy="3076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530DA83-70B9-D571-E912-6B56F514B6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6320" y="4752777"/>
            <a:ext cx="7416824" cy="571180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D9134625-DEF8-D202-7D1F-D6E2F293FFB9}"/>
              </a:ext>
            </a:extLst>
          </p:cNvPr>
          <p:cNvSpPr txBox="1"/>
          <p:nvPr/>
        </p:nvSpPr>
        <p:spPr>
          <a:xfrm>
            <a:off x="9792494" y="9818253"/>
            <a:ext cx="3885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0" i="0" dirty="0">
                <a:solidFill>
                  <a:srgbClr val="222222"/>
                </a:solidFill>
                <a:effectLst/>
                <a:latin typeface="helvetica neue"/>
              </a:rPr>
              <a:t>Cotrim, </a:t>
            </a:r>
            <a:r>
              <a:rPr lang="pt-BR" sz="1800" b="0" i="0" dirty="0" err="1">
                <a:solidFill>
                  <a:srgbClr val="222222"/>
                </a:solidFill>
                <a:effectLst/>
                <a:latin typeface="helvetica neue"/>
              </a:rPr>
              <a:t>C.d.S</a:t>
            </a:r>
            <a:r>
              <a:rPr lang="pt-BR" sz="1800" b="0" i="0" dirty="0">
                <a:solidFill>
                  <a:srgbClr val="222222"/>
                </a:solidFill>
                <a:effectLst/>
                <a:latin typeface="helvetica neue"/>
              </a:rPr>
              <a:t>.; Semedo, A.; Lemos, G.(2022)</a:t>
            </a:r>
            <a:endParaRPr lang="pt-BR" sz="1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to 7"/>
          <p:cNvCxnSpPr/>
          <p:nvPr/>
        </p:nvCxnSpPr>
        <p:spPr>
          <a:xfrm rot="10800000">
            <a:off x="1148497" y="1908937"/>
            <a:ext cx="18293616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1005620" y="908805"/>
            <a:ext cx="14980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rgbClr val="062443"/>
                </a:solidFill>
              </a:rPr>
              <a:t>DIFICULDADES – CARACTERIZAÇÃO DO MAR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BAD66A2-148F-59DD-A87B-EE326CB9B6DA}"/>
              </a:ext>
            </a:extLst>
          </p:cNvPr>
          <p:cNvSpPr txBox="1"/>
          <p:nvPr/>
        </p:nvSpPr>
        <p:spPr>
          <a:xfrm>
            <a:off x="1005620" y="2232497"/>
            <a:ext cx="180764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O </a:t>
            </a:r>
            <a:r>
              <a:rPr lang="en-US" sz="3600" dirty="0" err="1"/>
              <a:t>estado</a:t>
            </a:r>
            <a:r>
              <a:rPr lang="en-US" sz="3600" dirty="0"/>
              <a:t> de mar é a soma de </a:t>
            </a:r>
            <a:r>
              <a:rPr lang="en-US" sz="3600" dirty="0" err="1"/>
              <a:t>diversas</a:t>
            </a:r>
            <a:r>
              <a:rPr lang="en-US" sz="3600" dirty="0"/>
              <a:t> </a:t>
            </a:r>
            <a:r>
              <a:rPr lang="en-US" sz="3600" dirty="0" err="1"/>
              <a:t>componentes</a:t>
            </a:r>
            <a:r>
              <a:rPr lang="en-US" sz="3600" dirty="0"/>
              <a:t> de </a:t>
            </a:r>
            <a:r>
              <a:rPr lang="en-US" sz="3600" dirty="0" err="1"/>
              <a:t>energia</a:t>
            </a:r>
            <a:r>
              <a:rPr lang="en-US" sz="3600" dirty="0"/>
              <a:t> </a:t>
            </a:r>
            <a:r>
              <a:rPr lang="en-US" sz="3600" dirty="0" err="1"/>
              <a:t>atuando</a:t>
            </a:r>
            <a:r>
              <a:rPr lang="en-US" sz="3600" dirty="0"/>
              <a:t>, </a:t>
            </a:r>
            <a:r>
              <a:rPr lang="en-US" sz="3600" dirty="0" err="1"/>
              <a:t>diversas</a:t>
            </a:r>
            <a:r>
              <a:rPr lang="en-US" sz="3600" dirty="0"/>
              <a:t> com </a:t>
            </a:r>
            <a:r>
              <a:rPr lang="en-US" sz="3600" dirty="0" err="1"/>
              <a:t>direções</a:t>
            </a:r>
            <a:r>
              <a:rPr lang="en-US" sz="3600" dirty="0"/>
              <a:t> </a:t>
            </a:r>
            <a:r>
              <a:rPr lang="en-US" sz="3600" dirty="0" err="1"/>
              <a:t>diferentes</a:t>
            </a:r>
            <a:r>
              <a:rPr lang="en-US" sz="3600" dirty="0"/>
              <a:t>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6E2F6AF-9E15-D83C-2B18-5BD695880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175" t="17436" r="37301" b="7839"/>
          <a:stretch>
            <a:fillRect/>
          </a:stretch>
        </p:blipFill>
        <p:spPr bwMode="auto">
          <a:xfrm>
            <a:off x="576040" y="3844871"/>
            <a:ext cx="4536225" cy="7486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50EE5C22-1DA0-B12D-6D83-25C6D98B6FA0}"/>
              </a:ext>
            </a:extLst>
          </p:cNvPr>
          <p:cNvCxnSpPr/>
          <p:nvPr/>
        </p:nvCxnSpPr>
        <p:spPr>
          <a:xfrm flipV="1">
            <a:off x="1854233" y="3844871"/>
            <a:ext cx="1494223" cy="1350202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BFD69A0B-FF6E-3D46-98B0-D55A2B8FF97E}"/>
              </a:ext>
            </a:extLst>
          </p:cNvPr>
          <p:cNvCxnSpPr/>
          <p:nvPr/>
        </p:nvCxnSpPr>
        <p:spPr>
          <a:xfrm flipH="1" flipV="1">
            <a:off x="1279909" y="6901898"/>
            <a:ext cx="2896670" cy="2"/>
          </a:xfrm>
          <a:prstGeom prst="straightConnector1">
            <a:avLst/>
          </a:prstGeom>
          <a:ln w="1905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8">
            <a:extLst>
              <a:ext uri="{FF2B5EF4-FFF2-40B4-BE49-F238E27FC236}">
                <a16:creationId xmlns:a16="http://schemas.microsoft.com/office/drawing/2014/main" id="{B236F6DA-D2C6-9AEA-3765-8FCD4EA92F53}"/>
              </a:ext>
            </a:extLst>
          </p:cNvPr>
          <p:cNvCxnSpPr/>
          <p:nvPr/>
        </p:nvCxnSpPr>
        <p:spPr>
          <a:xfrm flipH="1" flipV="1">
            <a:off x="2070265" y="5605706"/>
            <a:ext cx="2034304" cy="936140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FBE868D-F109-F586-D047-4C14608CB7DF}"/>
              </a:ext>
            </a:extLst>
          </p:cNvPr>
          <p:cNvSpPr txBox="1"/>
          <p:nvPr/>
        </p:nvSpPr>
        <p:spPr>
          <a:xfrm>
            <a:off x="1199922" y="11429883"/>
            <a:ext cx="4698702" cy="441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68" i="1" dirty="0"/>
              <a:t>(Pierson, Neuman, James)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1BF5E58-5060-8529-33FB-2AB543FA1A99}"/>
              </a:ext>
            </a:extLst>
          </p:cNvPr>
          <p:cNvSpPr txBox="1"/>
          <p:nvPr/>
        </p:nvSpPr>
        <p:spPr>
          <a:xfrm>
            <a:off x="4854807" y="4063697"/>
            <a:ext cx="487061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err="1">
                <a:solidFill>
                  <a:srgbClr val="C00000"/>
                </a:solidFill>
              </a:rPr>
              <a:t>Componente</a:t>
            </a:r>
            <a:r>
              <a:rPr lang="en-US" sz="3800" dirty="0">
                <a:solidFill>
                  <a:srgbClr val="C00000"/>
                </a:solidFill>
              </a:rPr>
              <a:t> 1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BEFB0F2A-AEBD-E3FA-59B8-CBAE143FD2BE}"/>
              </a:ext>
            </a:extLst>
          </p:cNvPr>
          <p:cNvSpPr txBox="1"/>
          <p:nvPr/>
        </p:nvSpPr>
        <p:spPr>
          <a:xfrm>
            <a:off x="4824223" y="5427445"/>
            <a:ext cx="487061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err="1">
                <a:solidFill>
                  <a:srgbClr val="0070C0"/>
                </a:solidFill>
              </a:rPr>
              <a:t>Componente</a:t>
            </a:r>
            <a:r>
              <a:rPr lang="en-US" sz="3800" dirty="0">
                <a:solidFill>
                  <a:srgbClr val="0070C0"/>
                </a:solidFill>
              </a:rPr>
              <a:t> 2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8A61FD8-F871-FC2D-E1EE-3AF3D00C7910}"/>
              </a:ext>
            </a:extLst>
          </p:cNvPr>
          <p:cNvSpPr txBox="1"/>
          <p:nvPr/>
        </p:nvSpPr>
        <p:spPr>
          <a:xfrm>
            <a:off x="4838783" y="6739027"/>
            <a:ext cx="487061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err="1">
                <a:solidFill>
                  <a:srgbClr val="00B050"/>
                </a:solidFill>
              </a:rPr>
              <a:t>Componente</a:t>
            </a:r>
            <a:r>
              <a:rPr lang="en-US" sz="3800" dirty="0">
                <a:solidFill>
                  <a:srgbClr val="00B050"/>
                </a:solidFill>
              </a:rPr>
              <a:t> 3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F15C0A75-751F-2A11-9AEC-4A5980307460}"/>
              </a:ext>
            </a:extLst>
          </p:cNvPr>
          <p:cNvSpPr/>
          <p:nvPr/>
        </p:nvSpPr>
        <p:spPr>
          <a:xfrm>
            <a:off x="1035991" y="10035695"/>
            <a:ext cx="3616324" cy="1387491"/>
          </a:xfrm>
          <a:prstGeom prst="rect">
            <a:avLst/>
          </a:prstGeom>
          <a:solidFill>
            <a:srgbClr val="FFFF00">
              <a:alpha val="2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804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944E5E8C-6FD2-3F73-1746-3BAAA4354CB8}"/>
              </a:ext>
            </a:extLst>
          </p:cNvPr>
          <p:cNvSpPr txBox="1"/>
          <p:nvPr/>
        </p:nvSpPr>
        <p:spPr>
          <a:xfrm>
            <a:off x="4824223" y="8288105"/>
            <a:ext cx="487061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err="1"/>
              <a:t>Componente</a:t>
            </a:r>
            <a:r>
              <a:rPr lang="en-US" sz="3800" dirty="0"/>
              <a:t> n</a:t>
            </a:r>
          </a:p>
        </p:txBody>
      </p:sp>
      <p:sp>
        <p:nvSpPr>
          <p:cNvPr id="17" name="Mais 18">
            <a:extLst>
              <a:ext uri="{FF2B5EF4-FFF2-40B4-BE49-F238E27FC236}">
                <a16:creationId xmlns:a16="http://schemas.microsoft.com/office/drawing/2014/main" id="{7D70FE85-8AF5-7E42-40D6-EC685065B8AA}"/>
              </a:ext>
            </a:extLst>
          </p:cNvPr>
          <p:cNvSpPr/>
          <p:nvPr/>
        </p:nvSpPr>
        <p:spPr>
          <a:xfrm>
            <a:off x="5968275" y="4963964"/>
            <a:ext cx="467641" cy="467641"/>
          </a:xfrm>
          <a:prstGeom prst="mathPl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804"/>
          </a:p>
        </p:txBody>
      </p:sp>
      <p:sp>
        <p:nvSpPr>
          <p:cNvPr id="18" name="Mais 19">
            <a:extLst>
              <a:ext uri="{FF2B5EF4-FFF2-40B4-BE49-F238E27FC236}">
                <a16:creationId xmlns:a16="http://schemas.microsoft.com/office/drawing/2014/main" id="{653B1CA3-AD05-1455-0763-3338705EE368}"/>
              </a:ext>
            </a:extLst>
          </p:cNvPr>
          <p:cNvSpPr/>
          <p:nvPr/>
        </p:nvSpPr>
        <p:spPr>
          <a:xfrm>
            <a:off x="6004281" y="6188147"/>
            <a:ext cx="467641" cy="467641"/>
          </a:xfrm>
          <a:prstGeom prst="mathPl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804"/>
          </a:p>
        </p:txBody>
      </p:sp>
      <p:sp>
        <p:nvSpPr>
          <p:cNvPr id="19" name="Mais 20">
            <a:extLst>
              <a:ext uri="{FF2B5EF4-FFF2-40B4-BE49-F238E27FC236}">
                <a16:creationId xmlns:a16="http://schemas.microsoft.com/office/drawing/2014/main" id="{DFE28449-A315-3E94-A1AA-FED5B4300EA3}"/>
              </a:ext>
            </a:extLst>
          </p:cNvPr>
          <p:cNvSpPr/>
          <p:nvPr/>
        </p:nvSpPr>
        <p:spPr>
          <a:xfrm>
            <a:off x="6022283" y="7669512"/>
            <a:ext cx="467641" cy="467641"/>
          </a:xfrm>
          <a:prstGeom prst="mathPl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804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1D963791-37C0-CB76-0F07-75157A8E120E}"/>
              </a:ext>
            </a:extLst>
          </p:cNvPr>
          <p:cNvSpPr txBox="1"/>
          <p:nvPr/>
        </p:nvSpPr>
        <p:spPr>
          <a:xfrm>
            <a:off x="4764794" y="10310291"/>
            <a:ext cx="524462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/>
              <a:t>Estado de mar </a:t>
            </a:r>
            <a:r>
              <a:rPr lang="en-US" sz="3800" dirty="0" err="1"/>
              <a:t>observado</a:t>
            </a:r>
            <a:endParaRPr lang="en-US" sz="3800" dirty="0"/>
          </a:p>
        </p:txBody>
      </p:sp>
      <p:pic>
        <p:nvPicPr>
          <p:cNvPr id="22" name="Picture 11">
            <a:extLst>
              <a:ext uri="{FF2B5EF4-FFF2-40B4-BE49-F238E27FC236}">
                <a16:creationId xmlns:a16="http://schemas.microsoft.com/office/drawing/2014/main" id="{F85C5906-806A-CD59-FBCF-E235F1048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49788" t="45544" r="18503" b="3529"/>
          <a:stretch>
            <a:fillRect/>
          </a:stretch>
        </p:blipFill>
        <p:spPr bwMode="auto">
          <a:xfrm>
            <a:off x="10466431" y="4913575"/>
            <a:ext cx="4392262" cy="3976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5">
            <a:extLst>
              <a:ext uri="{FF2B5EF4-FFF2-40B4-BE49-F238E27FC236}">
                <a16:creationId xmlns:a16="http://schemas.microsoft.com/office/drawing/2014/main" id="{E1DF79E6-CBA1-A945-A23B-75ABF9FAE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51984" t="53114" r="26032" b="39475"/>
          <a:stretch>
            <a:fillRect/>
          </a:stretch>
        </p:blipFill>
        <p:spPr bwMode="auto">
          <a:xfrm>
            <a:off x="9062950" y="3930368"/>
            <a:ext cx="5843282" cy="106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7">
            <a:extLst>
              <a:ext uri="{FF2B5EF4-FFF2-40B4-BE49-F238E27FC236}">
                <a16:creationId xmlns:a16="http://schemas.microsoft.com/office/drawing/2014/main" id="{8D81E95C-9748-B98B-BA80-3740A31B3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l="43495" t="62837" r="42813" b="33451"/>
          <a:stretch>
            <a:fillRect/>
          </a:stretch>
        </p:blipFill>
        <p:spPr bwMode="auto">
          <a:xfrm>
            <a:off x="11017110" y="2972020"/>
            <a:ext cx="3546844" cy="524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CaixaDeTexto 29">
            <a:extLst>
              <a:ext uri="{FF2B5EF4-FFF2-40B4-BE49-F238E27FC236}">
                <a16:creationId xmlns:a16="http://schemas.microsoft.com/office/drawing/2014/main" id="{BD612DDE-FB25-F31A-BE27-FDC097886C3E}"/>
              </a:ext>
            </a:extLst>
          </p:cNvPr>
          <p:cNvSpPr txBox="1"/>
          <p:nvPr/>
        </p:nvSpPr>
        <p:spPr>
          <a:xfrm>
            <a:off x="15025453" y="3700953"/>
            <a:ext cx="441666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err="1">
                <a:solidFill>
                  <a:srgbClr val="C00000"/>
                </a:solidFill>
              </a:rPr>
              <a:t>Espectro</a:t>
            </a:r>
            <a:r>
              <a:rPr lang="en-US" sz="3800" dirty="0">
                <a:solidFill>
                  <a:srgbClr val="C00000"/>
                </a:solidFill>
              </a:rPr>
              <a:t> </a:t>
            </a:r>
            <a:r>
              <a:rPr lang="en-US" sz="3800" dirty="0" err="1">
                <a:solidFill>
                  <a:srgbClr val="C00000"/>
                </a:solidFill>
              </a:rPr>
              <a:t>direcional</a:t>
            </a:r>
            <a:endParaRPr lang="en-US" sz="3800" dirty="0">
              <a:solidFill>
                <a:srgbClr val="C00000"/>
              </a:solidFill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EB8B8EF4-9D96-E129-A2E4-964C4BBFC691}"/>
              </a:ext>
            </a:extLst>
          </p:cNvPr>
          <p:cNvSpPr txBox="1"/>
          <p:nvPr/>
        </p:nvSpPr>
        <p:spPr>
          <a:xfrm>
            <a:off x="14876560" y="7903332"/>
            <a:ext cx="47144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latin typeface="Helvetica" pitchFamily="34" charset="0"/>
                <a:cs typeface="Helvetica" pitchFamily="34" charset="0"/>
              </a:rPr>
              <a:t>Espectro</a:t>
            </a:r>
            <a:r>
              <a:rPr lang="en-US" sz="3000" dirty="0">
                <a:latin typeface="Helvetica" pitchFamily="34" charset="0"/>
                <a:cs typeface="Helvetica" pitchFamily="34" charset="0"/>
              </a:rPr>
              <a:t> unimodal</a:t>
            </a:r>
          </a:p>
          <a:p>
            <a:pPr algn="ctr"/>
            <a:r>
              <a:rPr lang="en-US" sz="3000" dirty="0" err="1">
                <a:latin typeface="Helvetica" pitchFamily="34" charset="0"/>
                <a:cs typeface="Helvetica" pitchFamily="34" charset="0"/>
              </a:rPr>
              <a:t>Tp</a:t>
            </a:r>
            <a:r>
              <a:rPr lang="en-US" sz="3000" dirty="0">
                <a:latin typeface="Helvetica" pitchFamily="34" charset="0"/>
                <a:cs typeface="Helvetica" pitchFamily="34" charset="0"/>
              </a:rPr>
              <a:t>, Hs, </a:t>
            </a:r>
            <a:r>
              <a:rPr lang="en-US" sz="3000" dirty="0" err="1">
                <a:latin typeface="Helvetica" pitchFamily="34" charset="0"/>
                <a:cs typeface="Helvetica" pitchFamily="34" charset="0"/>
              </a:rPr>
              <a:t>Direção</a:t>
            </a:r>
            <a:r>
              <a:rPr lang="en-US" sz="3000" dirty="0">
                <a:latin typeface="Helvetica" pitchFamily="34" charset="0"/>
                <a:cs typeface="Helvetica" pitchFamily="34" charset="0"/>
              </a:rPr>
              <a:t> e </a:t>
            </a:r>
            <a:r>
              <a:rPr lang="en-US" sz="3000" dirty="0" err="1">
                <a:latin typeface="Helvetica" pitchFamily="34" charset="0"/>
                <a:cs typeface="Helvetica" pitchFamily="34" charset="0"/>
              </a:rPr>
              <a:t>espalhamento</a:t>
            </a:r>
            <a:r>
              <a:rPr lang="en-US" sz="3000" dirty="0">
                <a:latin typeface="Helvetica" pitchFamily="34" charset="0"/>
                <a:cs typeface="Helvetica" pitchFamily="34" charset="0"/>
              </a:rPr>
              <a:t> </a:t>
            </a:r>
            <a:r>
              <a:rPr lang="en-US" sz="3000" dirty="0" err="1">
                <a:latin typeface="Helvetica" pitchFamily="34" charset="0"/>
                <a:cs typeface="Helvetica" pitchFamily="34" charset="0"/>
              </a:rPr>
              <a:t>bem</a:t>
            </a:r>
            <a:r>
              <a:rPr lang="en-US" sz="3000" dirty="0">
                <a:latin typeface="Helvetica" pitchFamily="34" charset="0"/>
                <a:cs typeface="Helvetica" pitchFamily="34" charset="0"/>
              </a:rPr>
              <a:t> </a:t>
            </a:r>
            <a:r>
              <a:rPr lang="en-US" sz="3000" dirty="0" err="1">
                <a:latin typeface="Helvetica" pitchFamily="34" charset="0"/>
                <a:cs typeface="Helvetica" pitchFamily="34" charset="0"/>
              </a:rPr>
              <a:t>definidos</a:t>
            </a:r>
            <a:endParaRPr lang="en-US" sz="3000" dirty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32" name="Picture 3">
            <a:extLst>
              <a:ext uri="{FF2B5EF4-FFF2-40B4-BE49-F238E27FC236}">
                <a16:creationId xmlns:a16="http://schemas.microsoft.com/office/drawing/2014/main" id="{C276481F-6D0B-4DEA-33BF-CFCAF4DA9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755" t="45914" r="18791" b="2941"/>
          <a:stretch>
            <a:fillRect/>
          </a:stretch>
        </p:blipFill>
        <p:spPr bwMode="auto">
          <a:xfrm>
            <a:off x="10444090" y="8975144"/>
            <a:ext cx="4233229" cy="4007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3" name="Conector de seta reta 14">
            <a:extLst>
              <a:ext uri="{FF2B5EF4-FFF2-40B4-BE49-F238E27FC236}">
                <a16:creationId xmlns:a16="http://schemas.microsoft.com/office/drawing/2014/main" id="{D4DB47F5-4D93-F1A6-02E5-31DCA0F7B210}"/>
              </a:ext>
            </a:extLst>
          </p:cNvPr>
          <p:cNvCxnSpPr>
            <a:cxnSpLocks/>
          </p:cNvCxnSpPr>
          <p:nvPr/>
        </p:nvCxnSpPr>
        <p:spPr>
          <a:xfrm>
            <a:off x="13012961" y="7669512"/>
            <a:ext cx="2602770" cy="853064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ector de seta reta 14">
            <a:extLst>
              <a:ext uri="{FF2B5EF4-FFF2-40B4-BE49-F238E27FC236}">
                <a16:creationId xmlns:a16="http://schemas.microsoft.com/office/drawing/2014/main" id="{EE2CEE52-79F8-787D-D99A-E5C7E9C114DF}"/>
              </a:ext>
            </a:extLst>
          </p:cNvPr>
          <p:cNvCxnSpPr>
            <a:cxnSpLocks/>
          </p:cNvCxnSpPr>
          <p:nvPr/>
        </p:nvCxnSpPr>
        <p:spPr>
          <a:xfrm flipV="1">
            <a:off x="14314346" y="9489595"/>
            <a:ext cx="1486849" cy="1705188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9508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to 7"/>
          <p:cNvCxnSpPr/>
          <p:nvPr/>
        </p:nvCxnSpPr>
        <p:spPr>
          <a:xfrm rot="10800000">
            <a:off x="1148497" y="1908937"/>
            <a:ext cx="18293616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1005620" y="908805"/>
            <a:ext cx="14980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rgbClr val="062443"/>
                </a:solidFill>
              </a:rPr>
              <a:t>DIFICULDADES – CARACTERIZAÇÃO DO MAR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BAD66A2-148F-59DD-A87B-EE326CB9B6DA}"/>
              </a:ext>
            </a:extLst>
          </p:cNvPr>
          <p:cNvSpPr txBox="1"/>
          <p:nvPr/>
        </p:nvSpPr>
        <p:spPr>
          <a:xfrm>
            <a:off x="1005620" y="2232497"/>
            <a:ext cx="180764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Nem sempre o </a:t>
            </a:r>
            <a:r>
              <a:rPr lang="en-US" sz="3600" dirty="0" err="1"/>
              <a:t>estado</a:t>
            </a:r>
            <a:r>
              <a:rPr lang="en-US" sz="3600" dirty="0"/>
              <a:t> de mar </a:t>
            </a:r>
            <a:r>
              <a:rPr lang="en-US" sz="3600" dirty="0" err="1"/>
              <a:t>pode</a:t>
            </a:r>
            <a:r>
              <a:rPr lang="en-US" sz="3600" dirty="0"/>
              <a:t> ser </a:t>
            </a:r>
            <a:r>
              <a:rPr lang="en-US" sz="3600" dirty="0" err="1"/>
              <a:t>descrito</a:t>
            </a:r>
            <a:r>
              <a:rPr lang="en-US" sz="3600" dirty="0"/>
              <a:t> </a:t>
            </a:r>
            <a:r>
              <a:rPr lang="en-US" sz="3600" dirty="0" err="1"/>
              <a:t>pelo</a:t>
            </a:r>
            <a:r>
              <a:rPr lang="en-US" sz="3600" dirty="0"/>
              <a:t> </a:t>
            </a:r>
            <a:r>
              <a:rPr lang="en-US" sz="3600" dirty="0" err="1"/>
              <a:t>modelo</a:t>
            </a:r>
            <a:r>
              <a:rPr lang="en-US" sz="3600" dirty="0"/>
              <a:t> </a:t>
            </a:r>
            <a:r>
              <a:rPr lang="en-US" sz="3600" dirty="0" err="1"/>
              <a:t>paramétrico</a:t>
            </a:r>
            <a:endParaRPr lang="en-US" sz="3600" dirty="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DC280E37-EFF3-E899-7083-5D9C2BE24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695" t="45938" r="19231" b="3608"/>
          <a:stretch>
            <a:fillRect/>
          </a:stretch>
        </p:blipFill>
        <p:spPr bwMode="auto">
          <a:xfrm>
            <a:off x="1161710" y="3244409"/>
            <a:ext cx="4949145" cy="438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6">
            <a:extLst>
              <a:ext uri="{FF2B5EF4-FFF2-40B4-BE49-F238E27FC236}">
                <a16:creationId xmlns:a16="http://schemas.microsoft.com/office/drawing/2014/main" id="{521D3CB4-0B7D-D5C9-84AE-1D1AB9D43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50065" t="45173" r="19215" b="3371"/>
          <a:stretch>
            <a:fillRect/>
          </a:stretch>
        </p:blipFill>
        <p:spPr bwMode="auto">
          <a:xfrm>
            <a:off x="6762263" y="3244409"/>
            <a:ext cx="4647936" cy="438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6" descr="http://files.a1000to-munk8.webnode.com/200000008-76616775b3/interroga%C3%A7%C3%A3o%20123.jpg">
            <a:extLst>
              <a:ext uri="{FF2B5EF4-FFF2-40B4-BE49-F238E27FC236}">
                <a16:creationId xmlns:a16="http://schemas.microsoft.com/office/drawing/2014/main" id="{618B0ABD-D8A6-0F0F-ED66-EE07113C4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1519615" y="4928061"/>
            <a:ext cx="1936129" cy="1936129"/>
          </a:xfrm>
          <a:prstGeom prst="rect">
            <a:avLst/>
          </a:prstGeom>
          <a:noFill/>
        </p:spPr>
      </p:pic>
      <p:sp>
        <p:nvSpPr>
          <p:cNvPr id="34" name="CaixaDeTexto 33">
            <a:extLst>
              <a:ext uri="{FF2B5EF4-FFF2-40B4-BE49-F238E27FC236}">
                <a16:creationId xmlns:a16="http://schemas.microsoft.com/office/drawing/2014/main" id="{E0376823-FDCA-BE30-595F-FF98F2C2EB47}"/>
              </a:ext>
            </a:extLst>
          </p:cNvPr>
          <p:cNvSpPr txBox="1"/>
          <p:nvPr/>
        </p:nvSpPr>
        <p:spPr>
          <a:xfrm>
            <a:off x="13176992" y="5307673"/>
            <a:ext cx="4627272" cy="906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46">
                <a:latin typeface="Helvetica" pitchFamily="34" charset="0"/>
                <a:cs typeface="Helvetica" pitchFamily="34" charset="0"/>
              </a:rPr>
              <a:t>Qual a direção da onda?</a:t>
            </a:r>
          </a:p>
          <a:p>
            <a:r>
              <a:rPr lang="en-US" sz="2646">
                <a:latin typeface="Helvetica" pitchFamily="34" charset="0"/>
                <a:cs typeface="Helvetica" pitchFamily="34" charset="0"/>
              </a:rPr>
              <a:t>Qual o período?</a:t>
            </a:r>
          </a:p>
        </p:txBody>
      </p:sp>
      <p:cxnSp>
        <p:nvCxnSpPr>
          <p:cNvPr id="38" name="Conector de seta reta 17">
            <a:extLst>
              <a:ext uri="{FF2B5EF4-FFF2-40B4-BE49-F238E27FC236}">
                <a16:creationId xmlns:a16="http://schemas.microsoft.com/office/drawing/2014/main" id="{6D2CDA1B-D250-4A8B-2374-B5798F2D5A8B}"/>
              </a:ext>
            </a:extLst>
          </p:cNvPr>
          <p:cNvCxnSpPr>
            <a:endCxn id="33" idx="1"/>
          </p:cNvCxnSpPr>
          <p:nvPr/>
        </p:nvCxnSpPr>
        <p:spPr>
          <a:xfrm flipV="1">
            <a:off x="3745902" y="5896126"/>
            <a:ext cx="7773713" cy="22676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ector de seta reta 19">
            <a:extLst>
              <a:ext uri="{FF2B5EF4-FFF2-40B4-BE49-F238E27FC236}">
                <a16:creationId xmlns:a16="http://schemas.microsoft.com/office/drawing/2014/main" id="{1FDFB980-E6DA-7BB8-2907-14B3A07C0642}"/>
              </a:ext>
            </a:extLst>
          </p:cNvPr>
          <p:cNvCxnSpPr/>
          <p:nvPr/>
        </p:nvCxnSpPr>
        <p:spPr>
          <a:xfrm>
            <a:off x="10772937" y="5041441"/>
            <a:ext cx="746678" cy="266232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0C6CAA23-35D9-D06A-F24C-B01ED56B91AF}"/>
              </a:ext>
            </a:extLst>
          </p:cNvPr>
          <p:cNvSpPr txBox="1"/>
          <p:nvPr/>
        </p:nvSpPr>
        <p:spPr>
          <a:xfrm>
            <a:off x="3745902" y="2845644"/>
            <a:ext cx="6377192" cy="49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46" i="1">
                <a:latin typeface="Helvetica" pitchFamily="34" charset="0"/>
                <a:cs typeface="Helvetica" pitchFamily="34" charset="0"/>
              </a:rPr>
              <a:t>Exemplos de espectros de mar</a:t>
            </a:r>
          </a:p>
        </p:txBody>
      </p:sp>
      <p:grpSp>
        <p:nvGrpSpPr>
          <p:cNvPr id="51" name="Agrupar 50">
            <a:extLst>
              <a:ext uri="{FF2B5EF4-FFF2-40B4-BE49-F238E27FC236}">
                <a16:creationId xmlns:a16="http://schemas.microsoft.com/office/drawing/2014/main" id="{3FF0C3B5-2053-ABD3-DD0C-A74CAF9B5591}"/>
              </a:ext>
            </a:extLst>
          </p:cNvPr>
          <p:cNvGrpSpPr/>
          <p:nvPr/>
        </p:nvGrpSpPr>
        <p:grpSpPr>
          <a:xfrm>
            <a:off x="1261590" y="7470286"/>
            <a:ext cx="14983684" cy="5375594"/>
            <a:chOff x="1432350" y="5119042"/>
            <a:chExt cx="17503664" cy="6279670"/>
          </a:xfrm>
        </p:grpSpPr>
        <p:pic>
          <p:nvPicPr>
            <p:cNvPr id="52" name="Imagem 51">
              <a:extLst>
                <a:ext uri="{FF2B5EF4-FFF2-40B4-BE49-F238E27FC236}">
                  <a16:creationId xmlns:a16="http://schemas.microsoft.com/office/drawing/2014/main" id="{5F085BD6-70DA-1CCB-1C9A-0D278E522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32350" y="5119042"/>
              <a:ext cx="5943968" cy="6262775"/>
            </a:xfrm>
            <a:prstGeom prst="rect">
              <a:avLst/>
            </a:prstGeom>
          </p:spPr>
        </p:pic>
        <p:grpSp>
          <p:nvGrpSpPr>
            <p:cNvPr id="53" name="Agrupar 52">
              <a:extLst>
                <a:ext uri="{FF2B5EF4-FFF2-40B4-BE49-F238E27FC236}">
                  <a16:creationId xmlns:a16="http://schemas.microsoft.com/office/drawing/2014/main" id="{F2AEAD01-0AA0-20E6-B223-69FCE7F8481C}"/>
                </a:ext>
              </a:extLst>
            </p:cNvPr>
            <p:cNvGrpSpPr/>
            <p:nvPr/>
          </p:nvGrpSpPr>
          <p:grpSpPr>
            <a:xfrm>
              <a:off x="5113060" y="5837785"/>
              <a:ext cx="13822954" cy="5560927"/>
              <a:chOff x="5113060" y="5837785"/>
              <a:chExt cx="13822954" cy="5560927"/>
            </a:xfrm>
          </p:grpSpPr>
          <p:pic>
            <p:nvPicPr>
              <p:cNvPr id="54" name="Imagem 53">
                <a:extLst>
                  <a:ext uri="{FF2B5EF4-FFF2-40B4-BE49-F238E27FC236}">
                    <a16:creationId xmlns:a16="http://schemas.microsoft.com/office/drawing/2014/main" id="{84A0AEDD-11AF-55EB-E0E6-B867A01C0D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9880702" y="6483270"/>
                <a:ext cx="9055312" cy="4915442"/>
              </a:xfrm>
              <a:prstGeom prst="rect">
                <a:avLst/>
              </a:prstGeom>
            </p:spPr>
          </p:pic>
          <p:cxnSp>
            <p:nvCxnSpPr>
              <p:cNvPr id="55" name="Conector de Seta Reta 54">
                <a:extLst>
                  <a:ext uri="{FF2B5EF4-FFF2-40B4-BE49-F238E27FC236}">
                    <a16:creationId xmlns:a16="http://schemas.microsoft.com/office/drawing/2014/main" id="{579B8FB6-9B28-C120-2AB4-C4A954A17A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8444" y="10103986"/>
                <a:ext cx="867662" cy="80901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CaixaDeTexto 55">
                <a:extLst>
                  <a:ext uri="{FF2B5EF4-FFF2-40B4-BE49-F238E27FC236}">
                    <a16:creationId xmlns:a16="http://schemas.microsoft.com/office/drawing/2014/main" id="{B71A343E-CC2F-6948-1404-9D4E15890643}"/>
                  </a:ext>
                </a:extLst>
              </p:cNvPr>
              <p:cNvSpPr txBox="1"/>
              <p:nvPr/>
            </p:nvSpPr>
            <p:spPr>
              <a:xfrm>
                <a:off x="6516106" y="10705691"/>
                <a:ext cx="3944703" cy="3869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914" dirty="0"/>
                  <a:t>Swell</a:t>
                </a:r>
              </a:p>
            </p:txBody>
          </p:sp>
          <p:sp>
            <p:nvSpPr>
              <p:cNvPr id="57" name="CaixaDeTexto 56">
                <a:extLst>
                  <a:ext uri="{FF2B5EF4-FFF2-40B4-BE49-F238E27FC236}">
                    <a16:creationId xmlns:a16="http://schemas.microsoft.com/office/drawing/2014/main" id="{425CBD9A-3644-FDBE-D39C-DA6F14D079FB}"/>
                  </a:ext>
                </a:extLst>
              </p:cNvPr>
              <p:cNvSpPr txBox="1"/>
              <p:nvPr/>
            </p:nvSpPr>
            <p:spPr>
              <a:xfrm>
                <a:off x="6795301" y="5837785"/>
                <a:ext cx="3944703" cy="3869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914" dirty="0"/>
                  <a:t>Sea</a:t>
                </a:r>
              </a:p>
            </p:txBody>
          </p:sp>
          <p:cxnSp>
            <p:nvCxnSpPr>
              <p:cNvPr id="58" name="Conector de Seta Reta 57">
                <a:extLst>
                  <a:ext uri="{FF2B5EF4-FFF2-40B4-BE49-F238E27FC236}">
                    <a16:creationId xmlns:a16="http://schemas.microsoft.com/office/drawing/2014/main" id="{FC8FD6BC-2653-4203-AC1E-82144958434F}"/>
                  </a:ext>
                </a:extLst>
              </p:cNvPr>
              <p:cNvCxnSpPr>
                <a:cxnSpLocks/>
                <a:endCxn id="57" idx="1"/>
              </p:cNvCxnSpPr>
              <p:nvPr/>
            </p:nvCxnSpPr>
            <p:spPr>
              <a:xfrm flipV="1">
                <a:off x="5113060" y="6031236"/>
                <a:ext cx="1682241" cy="171264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Conector de Seta Reta 58">
                <a:extLst>
                  <a:ext uri="{FF2B5EF4-FFF2-40B4-BE49-F238E27FC236}">
                    <a16:creationId xmlns:a16="http://schemas.microsoft.com/office/drawing/2014/main" id="{3E6FAE27-D93F-36DD-5AD8-73365452B4D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383767" y="10301180"/>
                <a:ext cx="8592020" cy="62536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Conector de Seta Reta 59">
                <a:extLst>
                  <a:ext uri="{FF2B5EF4-FFF2-40B4-BE49-F238E27FC236}">
                    <a16:creationId xmlns:a16="http://schemas.microsoft.com/office/drawing/2014/main" id="{6E619230-5FE0-FFE7-43E8-25E58A35FAA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674519" y="6201228"/>
                <a:ext cx="4860527" cy="313711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399490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ço Reservado para Conteúdo 22"/>
          <p:cNvSpPr>
            <a:spLocks noGrp="1"/>
          </p:cNvSpPr>
          <p:nvPr>
            <p:ph idx="1"/>
          </p:nvPr>
        </p:nvSpPr>
        <p:spPr>
          <a:xfrm>
            <a:off x="1079765" y="2448367"/>
            <a:ext cx="17282583" cy="8554280"/>
          </a:xfrm>
        </p:spPr>
        <p:txBody>
          <a:bodyPr>
            <a:normAutofit/>
          </a:bodyPr>
          <a:lstStyle/>
          <a:p>
            <a:r>
              <a:rPr lang="en-US" sz="3402"/>
              <a:t>Navios de grande porte são afetados principalmente por ondas de grande comprimento geradas em alto mar, enquanto que ondas curtas são menos críticas para o navio-tipo</a:t>
            </a:r>
          </a:p>
          <a:p>
            <a:endParaRPr lang="en-US" sz="3402"/>
          </a:p>
          <a:p>
            <a:endParaRPr lang="en-US" sz="3402"/>
          </a:p>
          <a:p>
            <a:endParaRPr lang="en-US" sz="3402"/>
          </a:p>
          <a:p>
            <a:endParaRPr lang="en-US" sz="3402"/>
          </a:p>
          <a:p>
            <a:endParaRPr lang="en-US" sz="3402"/>
          </a:p>
          <a:p>
            <a:endParaRPr lang="en-US" sz="3402"/>
          </a:p>
          <a:p>
            <a:r>
              <a:rPr lang="en-US" sz="3402"/>
              <a:t>As ondas curtas são críticas para embarcações menores (ex: rebocadores, lanchas etc.)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604" t="38550" r="20417" b="36259"/>
          <a:stretch>
            <a:fillRect/>
          </a:stretch>
        </p:blipFill>
        <p:spPr bwMode="auto">
          <a:xfrm>
            <a:off x="3510128" y="3783565"/>
            <a:ext cx="11401704" cy="3337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CaixaDeTexto 24"/>
          <p:cNvSpPr txBox="1"/>
          <p:nvPr/>
        </p:nvSpPr>
        <p:spPr>
          <a:xfrm>
            <a:off x="6646468" y="11331842"/>
            <a:ext cx="4698702" cy="441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68" i="1"/>
              <a:t>Port design Handbook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938" t="44466" r="19896" b="17894"/>
          <a:stretch>
            <a:fillRect/>
          </a:stretch>
        </p:blipFill>
        <p:spPr bwMode="auto">
          <a:xfrm>
            <a:off x="2682004" y="7961660"/>
            <a:ext cx="7807732" cy="3631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m 6" descr="navio e lanch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5168" y="8082101"/>
            <a:ext cx="6378191" cy="4519547"/>
          </a:xfrm>
          <a:prstGeom prst="rect">
            <a:avLst/>
          </a:prstGeom>
        </p:spPr>
      </p:pic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3F965919-7D8E-64F9-0D32-42C69BBE3DD8}"/>
              </a:ext>
            </a:extLst>
          </p:cNvPr>
          <p:cNvCxnSpPr/>
          <p:nvPr/>
        </p:nvCxnSpPr>
        <p:spPr>
          <a:xfrm rot="10800000">
            <a:off x="1148497" y="1908937"/>
            <a:ext cx="18293616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F1E9B786-B3D6-EE7B-CAF3-36C9E11E334D}"/>
              </a:ext>
            </a:extLst>
          </p:cNvPr>
          <p:cNvSpPr txBox="1"/>
          <p:nvPr/>
        </p:nvSpPr>
        <p:spPr>
          <a:xfrm>
            <a:off x="1005620" y="908805"/>
            <a:ext cx="14980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rgbClr val="062443"/>
                </a:solidFill>
              </a:rPr>
              <a:t>EFEITO DAS ONDAS NO NAVIO DE ESTUDO</a:t>
            </a:r>
          </a:p>
        </p:txBody>
      </p:sp>
    </p:spTree>
    <p:extLst>
      <p:ext uri="{BB962C8B-B14F-4D97-AF65-F5344CB8AC3E}">
        <p14:creationId xmlns:p14="http://schemas.microsoft.com/office/powerpoint/2010/main" val="967822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to 7"/>
          <p:cNvCxnSpPr/>
          <p:nvPr/>
        </p:nvCxnSpPr>
        <p:spPr>
          <a:xfrm rot="10800000">
            <a:off x="1148497" y="1908937"/>
            <a:ext cx="18293616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1005620" y="908805"/>
            <a:ext cx="166363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rgbClr val="062443"/>
                </a:solidFill>
              </a:rPr>
              <a:t>DIFICULDADES – VARIÁVEIS DA INTERAÇÃO NAVIO E ONDA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CE48A1A-BE55-7722-1D21-49B35E5AD909}"/>
              </a:ext>
            </a:extLst>
          </p:cNvPr>
          <p:cNvSpPr txBox="1"/>
          <p:nvPr/>
        </p:nvSpPr>
        <p:spPr>
          <a:xfrm>
            <a:off x="801975" y="2328137"/>
            <a:ext cx="18136105" cy="10095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Trebuchet MS" panose="020B0603020202020204" pitchFamily="34" charset="0"/>
              </a:rPr>
              <a:t>Grande quantidade de variáveis que influenciam na resposta em ondas: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dirty="0">
              <a:latin typeface="Trebuchet MS" panose="020B0603020202020204" pitchFamily="34" charset="0"/>
            </a:endParaRPr>
          </a:p>
          <a:p>
            <a:pPr marL="1211580" lvl="1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Trebuchet MS" panose="020B0603020202020204" pitchFamily="34" charset="0"/>
              </a:rPr>
              <a:t>Tipo de navio (graneleiro, porta-containers, petroleiro, gaseiro, </a:t>
            </a:r>
            <a:r>
              <a:rPr lang="pt-BR" dirty="0" err="1">
                <a:latin typeface="Trebuchet MS" panose="020B0603020202020204" pitchFamily="34" charset="0"/>
              </a:rPr>
              <a:t>ro-ro</a:t>
            </a:r>
            <a:r>
              <a:rPr lang="pt-BR" dirty="0">
                <a:latin typeface="Trebuchet MS" panose="020B0603020202020204" pitchFamily="34" charset="0"/>
              </a:rPr>
              <a:t> </a:t>
            </a:r>
            <a:r>
              <a:rPr lang="pt-BR" dirty="0" err="1">
                <a:latin typeface="Trebuchet MS" panose="020B0603020202020204" pitchFamily="34" charset="0"/>
              </a:rPr>
              <a:t>etc</a:t>
            </a:r>
            <a:r>
              <a:rPr lang="pt-BR" dirty="0">
                <a:latin typeface="Trebuchet MS" panose="020B0603020202020204" pitchFamily="34" charset="0"/>
              </a:rPr>
              <a:t>);</a:t>
            </a:r>
          </a:p>
          <a:p>
            <a:pPr marL="1211580" lvl="1" indent="-285750" algn="just">
              <a:buFont typeface="Arial" panose="020B0604020202020204" pitchFamily="34" charset="0"/>
              <a:buChar char="•"/>
            </a:pPr>
            <a:endParaRPr lang="pt-BR" dirty="0">
              <a:latin typeface="Trebuchet MS" panose="020B0603020202020204" pitchFamily="34" charset="0"/>
            </a:endParaRPr>
          </a:p>
          <a:p>
            <a:pPr marL="1211580" lvl="1" indent="-285750" algn="just">
              <a:buFont typeface="Arial" panose="020B0604020202020204" pitchFamily="34" charset="0"/>
              <a:buChar char="•"/>
            </a:pPr>
            <a:endParaRPr lang="pt-BR" dirty="0">
              <a:latin typeface="Trebuchet MS" panose="020B0603020202020204" pitchFamily="34" charset="0"/>
            </a:endParaRPr>
          </a:p>
          <a:p>
            <a:pPr marL="1211580" lvl="1" indent="-285750" algn="just">
              <a:buFont typeface="Arial" panose="020B0604020202020204" pitchFamily="34" charset="0"/>
              <a:buChar char="•"/>
            </a:pPr>
            <a:endParaRPr lang="pt-BR" dirty="0">
              <a:latin typeface="Trebuchet MS" panose="020B0603020202020204" pitchFamily="34" charset="0"/>
            </a:endParaRPr>
          </a:p>
          <a:p>
            <a:pPr marL="1211580" lvl="1" indent="-285750" algn="just">
              <a:buFont typeface="Arial" panose="020B0604020202020204" pitchFamily="34" charset="0"/>
              <a:buChar char="•"/>
            </a:pPr>
            <a:endParaRPr lang="pt-BR" dirty="0">
              <a:latin typeface="Trebuchet MS" panose="020B0603020202020204" pitchFamily="34" charset="0"/>
            </a:endParaRPr>
          </a:p>
          <a:p>
            <a:pPr marL="1211580" lvl="1" indent="-285750" algn="just">
              <a:buFont typeface="Arial" panose="020B0604020202020204" pitchFamily="34" charset="0"/>
              <a:buChar char="•"/>
            </a:pPr>
            <a:endParaRPr lang="pt-BR" dirty="0">
              <a:latin typeface="Trebuchet MS" panose="020B0603020202020204" pitchFamily="34" charset="0"/>
            </a:endParaRPr>
          </a:p>
          <a:p>
            <a:pPr marL="1211580" lvl="1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Trebuchet MS" panose="020B0603020202020204" pitchFamily="34" charset="0"/>
              </a:rPr>
              <a:t>Distribuição de carga;</a:t>
            </a:r>
          </a:p>
          <a:p>
            <a:pPr marL="1211580" lvl="1" indent="-285750" algn="just">
              <a:buFont typeface="Arial" panose="020B0604020202020204" pitchFamily="34" charset="0"/>
              <a:buChar char="•"/>
            </a:pPr>
            <a:endParaRPr lang="pt-BR" dirty="0">
              <a:latin typeface="Trebuchet MS" panose="020B0603020202020204" pitchFamily="34" charset="0"/>
            </a:endParaRPr>
          </a:p>
          <a:p>
            <a:pPr marL="1211580" lvl="1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Trebuchet MS" panose="020B0603020202020204" pitchFamily="34" charset="0"/>
              </a:rPr>
              <a:t>Posição do centro de gravidade;</a:t>
            </a:r>
          </a:p>
          <a:p>
            <a:pPr marL="1211580" lvl="1" indent="-285750" algn="just">
              <a:buFont typeface="Arial" panose="020B0604020202020204" pitchFamily="34" charset="0"/>
              <a:buChar char="•"/>
            </a:pPr>
            <a:endParaRPr lang="pt-BR" sz="3800" dirty="0">
              <a:latin typeface="Trebuchet MS" panose="020B0603020202020204" pitchFamily="34" charset="0"/>
            </a:endParaRPr>
          </a:p>
          <a:p>
            <a:pPr marL="1211580" lvl="1" indent="-285750" algn="just">
              <a:buFont typeface="Arial" panose="020B0604020202020204" pitchFamily="34" charset="0"/>
              <a:buChar char="•"/>
            </a:pPr>
            <a:endParaRPr lang="pt-BR" sz="3800" dirty="0">
              <a:latin typeface="Trebuchet MS" panose="020B0603020202020204" pitchFamily="34" charset="0"/>
            </a:endParaRPr>
          </a:p>
          <a:p>
            <a:pPr marL="1211580" lvl="1" indent="-285750" algn="just">
              <a:buFont typeface="Arial" panose="020B0604020202020204" pitchFamily="34" charset="0"/>
              <a:buChar char="•"/>
            </a:pPr>
            <a:endParaRPr lang="pt-BR" sz="3800" dirty="0">
              <a:latin typeface="Trebuchet MS" panose="020B0603020202020204" pitchFamily="34" charset="0"/>
            </a:endParaRPr>
          </a:p>
          <a:p>
            <a:pPr marL="1211580" lvl="1" indent="-285750" algn="just">
              <a:buFont typeface="Arial" panose="020B0604020202020204" pitchFamily="34" charset="0"/>
              <a:buChar char="•"/>
            </a:pPr>
            <a:endParaRPr lang="pt-BR" sz="3800" dirty="0">
              <a:latin typeface="Trebuchet MS" panose="020B0603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3200" dirty="0">
              <a:latin typeface="Trebuchet MS" panose="020B0603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3200" dirty="0">
              <a:latin typeface="Trebuchet MS" panose="020B0603020202020204" pitchFamily="34" charset="0"/>
            </a:endParaRPr>
          </a:p>
          <a:p>
            <a:pPr algn="just"/>
            <a:endParaRPr lang="pt-BR" sz="1600" dirty="0">
              <a:latin typeface="Trebuchet MS" panose="020B0603020202020204" pitchFamily="34" charset="0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35F04E3E-57B4-A5FF-D781-A0647ABB58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22417" t="52403" r="50500" b="20164"/>
          <a:stretch/>
        </p:blipFill>
        <p:spPr bwMode="auto">
          <a:xfrm>
            <a:off x="288008" y="4824785"/>
            <a:ext cx="3423920" cy="1864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5FCE886D-206D-2AC9-EDDF-B74EF6D9B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49083" t="57674" r="22000" b="20000"/>
          <a:stretch>
            <a:fillRect/>
          </a:stretch>
        </p:blipFill>
        <p:spPr bwMode="auto">
          <a:xfrm rot="312252">
            <a:off x="4344222" y="5041558"/>
            <a:ext cx="3517679" cy="1459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03635C3A-8E76-7B50-23AE-7EDF97E04995}"/>
              </a:ext>
            </a:extLst>
          </p:cNvPr>
          <p:cNvSpPr txBox="1"/>
          <p:nvPr/>
        </p:nvSpPr>
        <p:spPr>
          <a:xfrm>
            <a:off x="216000" y="4276110"/>
            <a:ext cx="5141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i="1" dirty="0"/>
              <a:t>Porta-containers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F9A1EA8-AEE3-BBF6-4A14-B73105F0A1D5}"/>
              </a:ext>
            </a:extLst>
          </p:cNvPr>
          <p:cNvSpPr txBox="1"/>
          <p:nvPr/>
        </p:nvSpPr>
        <p:spPr>
          <a:xfrm>
            <a:off x="4824512" y="4305104"/>
            <a:ext cx="5141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i="1" dirty="0"/>
              <a:t>Petroleiro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3B3243DF-B19A-5FA4-2DB6-C762393F7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0856" y="4305104"/>
            <a:ext cx="3601212" cy="3142488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CE4399A2-14C9-0B99-47EF-6DDDE9FC266A}"/>
              </a:ext>
            </a:extLst>
          </p:cNvPr>
          <p:cNvSpPr txBox="1"/>
          <p:nvPr/>
        </p:nvSpPr>
        <p:spPr>
          <a:xfrm>
            <a:off x="9217000" y="4193849"/>
            <a:ext cx="5141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i="1" dirty="0"/>
              <a:t>LNGC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725EF1B9-3316-4975-1009-60CB06852CD4}"/>
              </a:ext>
            </a:extLst>
          </p:cNvPr>
          <p:cNvSpPr txBox="1"/>
          <p:nvPr/>
        </p:nvSpPr>
        <p:spPr>
          <a:xfrm>
            <a:off x="12745392" y="4178454"/>
            <a:ext cx="5141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i="1" dirty="0"/>
              <a:t>Graneleiro</a:t>
            </a:r>
          </a:p>
        </p:txBody>
      </p:sp>
      <p:pic>
        <p:nvPicPr>
          <p:cNvPr id="19" name="Imagem 18" descr="Uma imagem contendo navio&#10;&#10;Descrição gerada automaticamente">
            <a:extLst>
              <a:ext uri="{FF2B5EF4-FFF2-40B4-BE49-F238E27FC236}">
                <a16:creationId xmlns:a16="http://schemas.microsoft.com/office/drawing/2014/main" id="{9EEF6BE4-854D-BC8F-4BA2-1AE6A77A91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256" y="4599275"/>
            <a:ext cx="5178402" cy="2342418"/>
          </a:xfrm>
          <a:prstGeom prst="rect">
            <a:avLst/>
          </a:prstGeom>
        </p:spPr>
      </p:pic>
      <p:sp>
        <p:nvSpPr>
          <p:cNvPr id="21" name="Diferente de 20">
            <a:extLst>
              <a:ext uri="{FF2B5EF4-FFF2-40B4-BE49-F238E27FC236}">
                <a16:creationId xmlns:a16="http://schemas.microsoft.com/office/drawing/2014/main" id="{8C8D35CC-C2C2-919A-DB67-FDB17A0567AD}"/>
              </a:ext>
            </a:extLst>
          </p:cNvPr>
          <p:cNvSpPr/>
          <p:nvPr/>
        </p:nvSpPr>
        <p:spPr>
          <a:xfrm>
            <a:off x="3456360" y="5340052"/>
            <a:ext cx="1080120" cy="646331"/>
          </a:xfrm>
          <a:prstGeom prst="mathNotEqua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2" name="Diferente de 21">
            <a:extLst>
              <a:ext uri="{FF2B5EF4-FFF2-40B4-BE49-F238E27FC236}">
                <a16:creationId xmlns:a16="http://schemas.microsoft.com/office/drawing/2014/main" id="{8017EB16-085A-F32D-2B80-B404F767AD26}"/>
              </a:ext>
            </a:extLst>
          </p:cNvPr>
          <p:cNvSpPr/>
          <p:nvPr/>
        </p:nvSpPr>
        <p:spPr>
          <a:xfrm>
            <a:off x="7560816" y="5369046"/>
            <a:ext cx="1080120" cy="646331"/>
          </a:xfrm>
          <a:prstGeom prst="mathNotEqua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3" name="Diferente de 22">
            <a:extLst>
              <a:ext uri="{FF2B5EF4-FFF2-40B4-BE49-F238E27FC236}">
                <a16:creationId xmlns:a16="http://schemas.microsoft.com/office/drawing/2014/main" id="{7A8E4B3F-3B88-58F6-2DA6-BD6249B35FAB}"/>
              </a:ext>
            </a:extLst>
          </p:cNvPr>
          <p:cNvSpPr/>
          <p:nvPr/>
        </p:nvSpPr>
        <p:spPr>
          <a:xfrm>
            <a:off x="11305232" y="5340052"/>
            <a:ext cx="1080120" cy="646331"/>
          </a:xfrm>
          <a:prstGeom prst="mathNotEqua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E4E4F9A7-4E36-33B5-A5C5-EA62D8FD0C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375" y="8678079"/>
            <a:ext cx="10217594" cy="3911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F2E5E87-8BF5-F91E-144C-5D5078FD3864}"/>
              </a:ext>
            </a:extLst>
          </p:cNvPr>
          <p:cNvPicPr/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5" t="11525" r="8473" b="11123"/>
          <a:stretch/>
        </p:blipFill>
        <p:spPr>
          <a:xfrm>
            <a:off x="16269727" y="4695051"/>
            <a:ext cx="3168719" cy="2064194"/>
          </a:xfrm>
          <a:prstGeom prst="rect">
            <a:avLst/>
          </a:prstGeom>
        </p:spPr>
      </p:pic>
      <p:sp>
        <p:nvSpPr>
          <p:cNvPr id="5" name="Diferente de 4">
            <a:extLst>
              <a:ext uri="{FF2B5EF4-FFF2-40B4-BE49-F238E27FC236}">
                <a16:creationId xmlns:a16="http://schemas.microsoft.com/office/drawing/2014/main" id="{4C513A2F-580B-128D-6D75-BB7548E8E573}"/>
              </a:ext>
            </a:extLst>
          </p:cNvPr>
          <p:cNvSpPr/>
          <p:nvPr/>
        </p:nvSpPr>
        <p:spPr>
          <a:xfrm>
            <a:off x="15684145" y="5553182"/>
            <a:ext cx="1080120" cy="646331"/>
          </a:xfrm>
          <a:prstGeom prst="mathNotEqua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E2DDCB0-991C-954C-28DD-9ED65E1D1126}"/>
              </a:ext>
            </a:extLst>
          </p:cNvPr>
          <p:cNvSpPr txBox="1"/>
          <p:nvPr/>
        </p:nvSpPr>
        <p:spPr>
          <a:xfrm>
            <a:off x="16535640" y="4157394"/>
            <a:ext cx="5141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i="1" dirty="0"/>
              <a:t>Carga Geral</a:t>
            </a:r>
          </a:p>
        </p:txBody>
      </p:sp>
    </p:spTree>
    <p:extLst>
      <p:ext uri="{BB962C8B-B14F-4D97-AF65-F5344CB8AC3E}">
        <p14:creationId xmlns:p14="http://schemas.microsoft.com/office/powerpoint/2010/main" val="2571970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to 7"/>
          <p:cNvCxnSpPr/>
          <p:nvPr/>
        </p:nvCxnSpPr>
        <p:spPr>
          <a:xfrm rot="10800000">
            <a:off x="1148497" y="1908937"/>
            <a:ext cx="18293616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1005620" y="908805"/>
            <a:ext cx="166363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rgbClr val="062443"/>
                </a:solidFill>
              </a:rPr>
              <a:t>DIFICULDADES – VARIÁVEIS DA INTERAÇÃO NAVIO E ONDA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CE48A1A-BE55-7722-1D21-49B35E5AD909}"/>
              </a:ext>
            </a:extLst>
          </p:cNvPr>
          <p:cNvSpPr txBox="1"/>
          <p:nvPr/>
        </p:nvSpPr>
        <p:spPr>
          <a:xfrm>
            <a:off x="801975" y="2328137"/>
            <a:ext cx="18136105" cy="12434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Trebuchet MS" panose="020B0603020202020204" pitchFamily="34" charset="0"/>
              </a:rPr>
              <a:t>Grande quantidade de variáveis que influenciam na resposta em ondas: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dirty="0">
              <a:latin typeface="Trebuchet MS" panose="020B0603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dirty="0">
              <a:latin typeface="Trebuchet MS" panose="020B0603020202020204" pitchFamily="34" charset="0"/>
            </a:endParaRPr>
          </a:p>
          <a:p>
            <a:pPr marL="1211580" lvl="1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Trebuchet MS" panose="020B0603020202020204" pitchFamily="34" charset="0"/>
              </a:rPr>
              <a:t>Direção e frequência de incidência da energia do espectro de mar</a:t>
            </a:r>
          </a:p>
          <a:p>
            <a:pPr marL="1211580" lvl="1" indent="-285750" algn="just">
              <a:buFont typeface="Arial" panose="020B0604020202020204" pitchFamily="34" charset="0"/>
              <a:buChar char="•"/>
            </a:pPr>
            <a:endParaRPr lang="pt-BR" dirty="0">
              <a:latin typeface="Trebuchet MS" panose="020B0603020202020204" pitchFamily="34" charset="0"/>
            </a:endParaRPr>
          </a:p>
          <a:p>
            <a:pPr marL="1211580" lvl="1" indent="-285750" algn="just">
              <a:buFont typeface="Arial" panose="020B0604020202020204" pitchFamily="34" charset="0"/>
              <a:buChar char="•"/>
            </a:pPr>
            <a:endParaRPr lang="pt-BR" dirty="0">
              <a:latin typeface="Trebuchet MS" panose="020B0603020202020204" pitchFamily="34" charset="0"/>
            </a:endParaRPr>
          </a:p>
          <a:p>
            <a:pPr marL="1211580" lvl="1" indent="-285750" algn="just">
              <a:buFont typeface="Arial" panose="020B0604020202020204" pitchFamily="34" charset="0"/>
              <a:buChar char="•"/>
            </a:pPr>
            <a:endParaRPr lang="pt-BR" dirty="0">
              <a:latin typeface="Trebuchet MS" panose="020B0603020202020204" pitchFamily="34" charset="0"/>
            </a:endParaRPr>
          </a:p>
          <a:p>
            <a:pPr marL="1211580" lvl="1" indent="-285750" algn="just">
              <a:buFont typeface="Arial" panose="020B0604020202020204" pitchFamily="34" charset="0"/>
              <a:buChar char="•"/>
            </a:pPr>
            <a:endParaRPr lang="pt-BR" dirty="0">
              <a:latin typeface="Trebuchet MS" panose="020B0603020202020204" pitchFamily="34" charset="0"/>
            </a:endParaRPr>
          </a:p>
          <a:p>
            <a:pPr marL="1211580" lvl="1" indent="-285750" algn="just">
              <a:buFont typeface="Arial" panose="020B0604020202020204" pitchFamily="34" charset="0"/>
              <a:buChar char="•"/>
            </a:pPr>
            <a:endParaRPr lang="pt-BR" dirty="0">
              <a:latin typeface="Trebuchet MS" panose="020B0603020202020204" pitchFamily="34" charset="0"/>
            </a:endParaRPr>
          </a:p>
          <a:p>
            <a:pPr marL="1211580" lvl="1" indent="-285750" algn="just">
              <a:buFont typeface="Arial" panose="020B0604020202020204" pitchFamily="34" charset="0"/>
              <a:buChar char="•"/>
            </a:pPr>
            <a:endParaRPr lang="pt-BR" dirty="0">
              <a:latin typeface="Trebuchet MS" panose="020B0603020202020204" pitchFamily="34" charset="0"/>
            </a:endParaRPr>
          </a:p>
          <a:p>
            <a:pPr marL="1211580" lvl="1" indent="-285750" algn="just">
              <a:buFont typeface="Arial" panose="020B0604020202020204" pitchFamily="34" charset="0"/>
              <a:buChar char="•"/>
            </a:pPr>
            <a:endParaRPr lang="pt-BR" dirty="0">
              <a:latin typeface="Trebuchet MS" panose="020B0603020202020204" pitchFamily="34" charset="0"/>
            </a:endParaRPr>
          </a:p>
          <a:p>
            <a:pPr marL="1211580" lvl="1" indent="-285750" algn="just">
              <a:buFont typeface="Arial" panose="020B0604020202020204" pitchFamily="34" charset="0"/>
              <a:buChar char="•"/>
            </a:pPr>
            <a:endParaRPr lang="pt-BR" dirty="0">
              <a:latin typeface="Trebuchet MS" panose="020B0603020202020204" pitchFamily="34" charset="0"/>
            </a:endParaRPr>
          </a:p>
          <a:p>
            <a:pPr marL="1211580" lvl="1" indent="-285750" algn="just">
              <a:buFont typeface="Arial" panose="020B0604020202020204" pitchFamily="34" charset="0"/>
              <a:buChar char="•"/>
            </a:pPr>
            <a:endParaRPr lang="pt-BR" dirty="0">
              <a:latin typeface="Trebuchet MS" panose="020B0603020202020204" pitchFamily="34" charset="0"/>
            </a:endParaRPr>
          </a:p>
          <a:p>
            <a:pPr marL="1211580" lvl="1" indent="-285750" algn="just">
              <a:buFont typeface="Arial" panose="020B0604020202020204" pitchFamily="34" charset="0"/>
              <a:buChar char="•"/>
            </a:pPr>
            <a:endParaRPr lang="pt-BR" dirty="0">
              <a:latin typeface="Trebuchet MS" panose="020B0603020202020204" pitchFamily="34" charset="0"/>
            </a:endParaRPr>
          </a:p>
          <a:p>
            <a:pPr marL="1211580" lvl="1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Trebuchet MS" panose="020B0603020202020204" pitchFamily="34" charset="0"/>
              </a:rPr>
              <a:t>Velocidade de avanço em casos de </a:t>
            </a:r>
            <a:r>
              <a:rPr lang="pt-BR" dirty="0" err="1">
                <a:latin typeface="Trebuchet MS" panose="020B0603020202020204" pitchFamily="34" charset="0"/>
              </a:rPr>
              <a:t>Fnh</a:t>
            </a:r>
            <a:r>
              <a:rPr lang="pt-BR" dirty="0">
                <a:latin typeface="Trebuchet MS" panose="020B0603020202020204" pitchFamily="34" charset="0"/>
              </a:rPr>
              <a:t> elevados;</a:t>
            </a:r>
          </a:p>
          <a:p>
            <a:pPr marL="1211580" lvl="1" indent="-285750" algn="just">
              <a:buFont typeface="Arial" panose="020B0604020202020204" pitchFamily="34" charset="0"/>
              <a:buChar char="•"/>
            </a:pPr>
            <a:endParaRPr lang="pt-BR" sz="3800" dirty="0">
              <a:latin typeface="Trebuchet MS" panose="020B0603020202020204" pitchFamily="34" charset="0"/>
            </a:endParaRPr>
          </a:p>
          <a:p>
            <a:pPr marL="1211580" lvl="1" indent="-285750" algn="just">
              <a:buFont typeface="Arial" panose="020B0604020202020204" pitchFamily="34" charset="0"/>
              <a:buChar char="•"/>
            </a:pPr>
            <a:endParaRPr lang="pt-BR" sz="3800" dirty="0">
              <a:latin typeface="Trebuchet MS" panose="020B0603020202020204" pitchFamily="34" charset="0"/>
            </a:endParaRPr>
          </a:p>
          <a:p>
            <a:pPr marL="1211580" lvl="1" indent="-285750" algn="just">
              <a:buFont typeface="Arial" panose="020B0604020202020204" pitchFamily="34" charset="0"/>
              <a:buChar char="•"/>
            </a:pPr>
            <a:endParaRPr lang="pt-BR" sz="3800" dirty="0">
              <a:latin typeface="Trebuchet MS" panose="020B0603020202020204" pitchFamily="34" charset="0"/>
            </a:endParaRPr>
          </a:p>
          <a:p>
            <a:pPr marL="1211580" lvl="1" indent="-285750" algn="just">
              <a:buFont typeface="Arial" panose="020B0604020202020204" pitchFamily="34" charset="0"/>
              <a:buChar char="•"/>
            </a:pPr>
            <a:endParaRPr lang="pt-BR" sz="3800" dirty="0">
              <a:latin typeface="Trebuchet MS" panose="020B0603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3200" dirty="0">
              <a:latin typeface="Trebuchet MS" panose="020B0603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3200" dirty="0">
              <a:latin typeface="Trebuchet MS" panose="020B0603020202020204" pitchFamily="34" charset="0"/>
            </a:endParaRPr>
          </a:p>
          <a:p>
            <a:pPr algn="just"/>
            <a:endParaRPr lang="pt-BR" sz="1600" dirty="0">
              <a:latin typeface="Trebuchet MS" panose="020B0603020202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FDE5B3F-5A7E-C0E4-22B6-66CB2891E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996" y="5127534"/>
            <a:ext cx="6203805" cy="440890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35E3B38-0D44-C714-458D-F80B03E15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9658" y="5328841"/>
            <a:ext cx="6188803" cy="4410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795E3CB-D1EE-FB40-B487-8E85FE6F89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33424" y="5328841"/>
            <a:ext cx="6266517" cy="44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27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to 7"/>
          <p:cNvCxnSpPr/>
          <p:nvPr/>
        </p:nvCxnSpPr>
        <p:spPr>
          <a:xfrm rot="10800000">
            <a:off x="1148497" y="1908937"/>
            <a:ext cx="18293616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1005619" y="908805"/>
            <a:ext cx="144366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rgbClr val="062443"/>
                </a:solidFill>
              </a:rPr>
              <a:t>ETAPAS PRELIMINARES – MÉTODO TRIGONOMÉTRICO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CE48A1A-BE55-7722-1D21-49B35E5AD909}"/>
              </a:ext>
            </a:extLst>
          </p:cNvPr>
          <p:cNvSpPr txBox="1"/>
          <p:nvPr/>
        </p:nvSpPr>
        <p:spPr>
          <a:xfrm>
            <a:off x="801975" y="2328137"/>
            <a:ext cx="181361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3200" dirty="0">
                <a:latin typeface="Trebuchet MS" panose="020B0603020202020204" pitchFamily="34" charset="0"/>
              </a:rPr>
              <a:t>Método Trigonométrico 1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3200" dirty="0">
              <a:latin typeface="Trebuchet MS" panose="020B0603020202020204" pitchFamily="34" charset="0"/>
            </a:endParaRPr>
          </a:p>
          <a:p>
            <a:pPr algn="just"/>
            <a:endParaRPr lang="pt-BR" sz="1600" dirty="0">
              <a:latin typeface="Trebuchet MS" panose="020B0603020202020204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D54C85C-C1F0-36EB-244B-7B9ACD17C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136" y="3138831"/>
            <a:ext cx="14327804" cy="220216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7DD5A5CE-2A7B-E327-ACEC-66619E9C0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2119" y="5065350"/>
            <a:ext cx="11880170" cy="1456877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5ED2CFF9-541C-F2AC-58CB-A166FC0307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7291" y="6536434"/>
            <a:ext cx="4314825" cy="933450"/>
          </a:xfrm>
          <a:prstGeom prst="rect">
            <a:avLst/>
          </a:prstGeom>
        </p:spPr>
      </p:pic>
      <p:sp>
        <p:nvSpPr>
          <p:cNvPr id="13" name="Seta: para a Direita 12">
            <a:extLst>
              <a:ext uri="{FF2B5EF4-FFF2-40B4-BE49-F238E27FC236}">
                <a16:creationId xmlns:a16="http://schemas.microsoft.com/office/drawing/2014/main" id="{7651DB8B-C078-EDB4-AF51-3DABA73A50D9}"/>
              </a:ext>
            </a:extLst>
          </p:cNvPr>
          <p:cNvSpPr/>
          <p:nvPr/>
        </p:nvSpPr>
        <p:spPr>
          <a:xfrm>
            <a:off x="8280896" y="6754765"/>
            <a:ext cx="1008112" cy="4667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B19DE332-1AC8-B1BE-AB66-8719BF6A1713}"/>
              </a:ext>
            </a:extLst>
          </p:cNvPr>
          <p:cNvSpPr txBox="1"/>
          <p:nvPr/>
        </p:nvSpPr>
        <p:spPr>
          <a:xfrm>
            <a:off x="9502204" y="6480969"/>
            <a:ext cx="94358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Para um </a:t>
            </a:r>
            <a:r>
              <a:rPr lang="pt-BR" dirty="0" err="1"/>
              <a:t>Hs</a:t>
            </a:r>
            <a:r>
              <a:rPr lang="pt-BR" dirty="0"/>
              <a:t>=2.0m  -&gt; 4m somente de resposta em ondas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6FA1433B-E737-10FA-E139-B7641E3ECB1E}"/>
              </a:ext>
            </a:extLst>
          </p:cNvPr>
          <p:cNvSpPr txBox="1"/>
          <p:nvPr/>
        </p:nvSpPr>
        <p:spPr>
          <a:xfrm>
            <a:off x="960510" y="8026564"/>
            <a:ext cx="181361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3200" dirty="0">
                <a:latin typeface="Trebuchet MS" panose="020B0603020202020204" pitchFamily="34" charset="0"/>
              </a:rPr>
              <a:t>Método Trigonométrico 2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3200" dirty="0">
              <a:latin typeface="Trebuchet MS" panose="020B0603020202020204" pitchFamily="34" charset="0"/>
            </a:endParaRPr>
          </a:p>
          <a:p>
            <a:pPr algn="just"/>
            <a:endParaRPr lang="pt-BR" sz="1600" dirty="0">
              <a:latin typeface="Trebuchet MS" panose="020B0603020202020204" pitchFamily="34" charset="0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D4E228FD-988B-FD62-8ACC-5BAB0E2C11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6157" y="9535804"/>
            <a:ext cx="3771918" cy="741758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9B3ABC16-C3AF-37AD-4301-2F7C9BBF5A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032" y="10563196"/>
            <a:ext cx="6412712" cy="2075069"/>
          </a:xfrm>
          <a:prstGeom prst="rect">
            <a:avLst/>
          </a:prstGeom>
        </p:spPr>
      </p:pic>
      <p:cxnSp>
        <p:nvCxnSpPr>
          <p:cNvPr id="21" name="Conector de Seta Reta 20">
            <a:extLst>
              <a:ext uri="{FF2B5EF4-FFF2-40B4-BE49-F238E27FC236}">
                <a16:creationId xmlns:a16="http://schemas.microsoft.com/office/drawing/2014/main" id="{7236B936-1E37-9845-2A03-1588B97FA43C}"/>
              </a:ext>
            </a:extLst>
          </p:cNvPr>
          <p:cNvCxnSpPr>
            <a:cxnSpLocks/>
          </p:cNvCxnSpPr>
          <p:nvPr/>
        </p:nvCxnSpPr>
        <p:spPr>
          <a:xfrm flipV="1">
            <a:off x="8064872" y="8725827"/>
            <a:ext cx="539166" cy="80997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752308F0-B539-0EE1-9D62-FFB4DF885713}"/>
              </a:ext>
            </a:extLst>
          </p:cNvPr>
          <p:cNvSpPr txBox="1"/>
          <p:nvPr/>
        </p:nvSpPr>
        <p:spPr>
          <a:xfrm>
            <a:off x="6912744" y="8168907"/>
            <a:ext cx="3744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rgbClr val="C00000"/>
                </a:solidFill>
              </a:rPr>
              <a:t>Contribuição do </a:t>
            </a:r>
            <a:r>
              <a:rPr lang="pt-BR" sz="3200" dirty="0" err="1">
                <a:solidFill>
                  <a:srgbClr val="C00000"/>
                </a:solidFill>
              </a:rPr>
              <a:t>roll</a:t>
            </a:r>
            <a:endParaRPr lang="pt-BR" sz="3200" dirty="0">
              <a:solidFill>
                <a:srgbClr val="C00000"/>
              </a:solidFill>
            </a:endParaRPr>
          </a:p>
        </p:txBody>
      </p:sp>
      <p:cxnSp>
        <p:nvCxnSpPr>
          <p:cNvPr id="24" name="Conector de Seta Reta 23">
            <a:extLst>
              <a:ext uri="{FF2B5EF4-FFF2-40B4-BE49-F238E27FC236}">
                <a16:creationId xmlns:a16="http://schemas.microsoft.com/office/drawing/2014/main" id="{522C60E7-1F8C-25EC-284B-23E010977F30}"/>
              </a:ext>
            </a:extLst>
          </p:cNvPr>
          <p:cNvCxnSpPr>
            <a:cxnSpLocks/>
          </p:cNvCxnSpPr>
          <p:nvPr/>
        </p:nvCxnSpPr>
        <p:spPr>
          <a:xfrm flipV="1">
            <a:off x="9399698" y="9350003"/>
            <a:ext cx="994796" cy="55233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AF67ADC8-8BA3-F511-36C6-9C4E97CE85D6}"/>
              </a:ext>
            </a:extLst>
          </p:cNvPr>
          <p:cNvSpPr txBox="1"/>
          <p:nvPr/>
        </p:nvSpPr>
        <p:spPr>
          <a:xfrm>
            <a:off x="10518078" y="9078031"/>
            <a:ext cx="3744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rgbClr val="C00000"/>
                </a:solidFill>
              </a:rPr>
              <a:t>Contribuição do </a:t>
            </a:r>
            <a:r>
              <a:rPr lang="pt-BR" sz="3200" dirty="0" err="1">
                <a:solidFill>
                  <a:srgbClr val="C00000"/>
                </a:solidFill>
              </a:rPr>
              <a:t>pitch</a:t>
            </a:r>
            <a:endParaRPr lang="pt-BR" sz="3200" dirty="0">
              <a:solidFill>
                <a:srgbClr val="C00000"/>
              </a:solidFill>
            </a:endParaRPr>
          </a:p>
        </p:txBody>
      </p:sp>
      <p:sp>
        <p:nvSpPr>
          <p:cNvPr id="27" name="Seta: para a Direita 26">
            <a:extLst>
              <a:ext uri="{FF2B5EF4-FFF2-40B4-BE49-F238E27FC236}">
                <a16:creationId xmlns:a16="http://schemas.microsoft.com/office/drawing/2014/main" id="{9A4B5B66-2184-C055-FB69-E6A54940087B}"/>
              </a:ext>
            </a:extLst>
          </p:cNvPr>
          <p:cNvSpPr/>
          <p:nvPr/>
        </p:nvSpPr>
        <p:spPr>
          <a:xfrm>
            <a:off x="6912744" y="10690297"/>
            <a:ext cx="1008112" cy="4667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Seta: para a Direita 27">
            <a:extLst>
              <a:ext uri="{FF2B5EF4-FFF2-40B4-BE49-F238E27FC236}">
                <a16:creationId xmlns:a16="http://schemas.microsoft.com/office/drawing/2014/main" id="{140998EB-89E7-15CC-2961-ECEB11184520}"/>
              </a:ext>
            </a:extLst>
          </p:cNvPr>
          <p:cNvSpPr/>
          <p:nvPr/>
        </p:nvSpPr>
        <p:spPr>
          <a:xfrm>
            <a:off x="6912744" y="12027079"/>
            <a:ext cx="1008112" cy="4667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7BAF0049-FB78-8CC1-8F7E-CB758DDE66C3}"/>
              </a:ext>
            </a:extLst>
          </p:cNvPr>
          <p:cNvSpPr txBox="1"/>
          <p:nvPr/>
        </p:nvSpPr>
        <p:spPr>
          <a:xfrm>
            <a:off x="7200776" y="10611545"/>
            <a:ext cx="9435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Para um VLCC de Boca=60m -&gt; 2.64m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8BC02844-41FF-4827-83C4-F3613264C02C}"/>
              </a:ext>
            </a:extLst>
          </p:cNvPr>
          <p:cNvSpPr txBox="1"/>
          <p:nvPr/>
        </p:nvSpPr>
        <p:spPr>
          <a:xfrm>
            <a:off x="7200069" y="11873087"/>
            <a:ext cx="9435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Para um VLCC de </a:t>
            </a:r>
            <a:r>
              <a:rPr lang="pt-BR" dirty="0" err="1"/>
              <a:t>Lpp</a:t>
            </a:r>
            <a:r>
              <a:rPr lang="pt-BR" dirty="0"/>
              <a:t>=320m -&gt; 2.78m</a:t>
            </a:r>
          </a:p>
        </p:txBody>
      </p:sp>
      <p:sp>
        <p:nvSpPr>
          <p:cNvPr id="36" name="Chave Direita 35">
            <a:extLst>
              <a:ext uri="{FF2B5EF4-FFF2-40B4-BE49-F238E27FC236}">
                <a16:creationId xmlns:a16="http://schemas.microsoft.com/office/drawing/2014/main" id="{CBF09090-3490-7687-5AEA-CABC378C94C9}"/>
              </a:ext>
            </a:extLst>
          </p:cNvPr>
          <p:cNvSpPr/>
          <p:nvPr/>
        </p:nvSpPr>
        <p:spPr>
          <a:xfrm>
            <a:off x="15442289" y="10604014"/>
            <a:ext cx="759487" cy="194796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5036E709-4EC7-DB20-F80E-B36B5560FDA0}"/>
              </a:ext>
            </a:extLst>
          </p:cNvPr>
          <p:cNvSpPr txBox="1"/>
          <p:nvPr/>
        </p:nvSpPr>
        <p:spPr>
          <a:xfrm>
            <a:off x="16230835" y="11231985"/>
            <a:ext cx="20749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5.42m</a:t>
            </a:r>
          </a:p>
        </p:txBody>
      </p:sp>
    </p:spTree>
    <p:extLst>
      <p:ext uri="{BB962C8B-B14F-4D97-AF65-F5344CB8AC3E}">
        <p14:creationId xmlns:p14="http://schemas.microsoft.com/office/powerpoint/2010/main" val="396745598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627</TotalTime>
  <Words>961</Words>
  <Application>Microsoft Office PowerPoint</Application>
  <PresentationFormat>Personalizar</PresentationFormat>
  <Paragraphs>178</Paragraphs>
  <Slides>21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Century Gothic</vt:lpstr>
      <vt:lpstr>Helvetica</vt:lpstr>
      <vt:lpstr>helvetica neue</vt:lpstr>
      <vt:lpstr>Trebuchet MS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Bruno.Bastos</dc:creator>
  <cp:lastModifiedBy>Felipe Ruggeri</cp:lastModifiedBy>
  <cp:revision>62</cp:revision>
  <dcterms:created xsi:type="dcterms:W3CDTF">2023-09-06T21:10:19Z</dcterms:created>
  <dcterms:modified xsi:type="dcterms:W3CDTF">2023-09-17T04:06:31Z</dcterms:modified>
</cp:coreProperties>
</file>