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17" r:id="rId2"/>
    <p:sldId id="296" r:id="rId3"/>
    <p:sldId id="312" r:id="rId4"/>
    <p:sldId id="266" r:id="rId5"/>
    <p:sldId id="267" r:id="rId6"/>
    <p:sldId id="278" r:id="rId7"/>
    <p:sldId id="260" r:id="rId8"/>
    <p:sldId id="261" r:id="rId9"/>
    <p:sldId id="263" r:id="rId10"/>
    <p:sldId id="264" r:id="rId11"/>
    <p:sldId id="269" r:id="rId12"/>
    <p:sldId id="271" r:id="rId13"/>
    <p:sldId id="272" r:id="rId14"/>
    <p:sldId id="273" r:id="rId15"/>
    <p:sldId id="274" r:id="rId16"/>
    <p:sldId id="319" r:id="rId17"/>
    <p:sldId id="275" r:id="rId18"/>
    <p:sldId id="287" r:id="rId19"/>
    <p:sldId id="285" r:id="rId20"/>
    <p:sldId id="286" r:id="rId21"/>
    <p:sldId id="313" r:id="rId22"/>
    <p:sldId id="314" r:id="rId23"/>
    <p:sldId id="283" r:id="rId24"/>
    <p:sldId id="303" r:id="rId25"/>
    <p:sldId id="284" r:id="rId26"/>
    <p:sldId id="290" r:id="rId27"/>
    <p:sldId id="304" r:id="rId28"/>
    <p:sldId id="305" r:id="rId29"/>
    <p:sldId id="306" r:id="rId30"/>
    <p:sldId id="289" r:id="rId31"/>
    <p:sldId id="308" r:id="rId32"/>
    <p:sldId id="309" r:id="rId33"/>
    <p:sldId id="310" r:id="rId34"/>
    <p:sldId id="311" r:id="rId35"/>
    <p:sldId id="292" r:id="rId36"/>
    <p:sldId id="298" r:id="rId37"/>
    <p:sldId id="301" r:id="rId38"/>
    <p:sldId id="277" r:id="rId39"/>
    <p:sldId id="318" r:id="rId4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124" autoAdjust="0"/>
  </p:normalViewPr>
  <p:slideViewPr>
    <p:cSldViewPr snapToGrid="0">
      <p:cViewPr varScale="1">
        <p:scale>
          <a:sx n="60" d="100"/>
          <a:sy n="60" d="100"/>
        </p:scale>
        <p:origin x="103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C7B3F-8D85-418D-9A38-DCEB11D053E3}" type="datetimeFigureOut">
              <a:rPr lang="pt-BR" smtClean="0"/>
              <a:t>14/09/2023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F616FF-F116-4474-9E94-1BC2CB13CC77}" type="slidenum">
              <a:rPr lang="pt-BR" smtClean="0"/>
              <a:t>‹nº›</a:t>
            </a:fld>
            <a:endParaRPr lang="pt-BR"/>
          </a:p>
        </p:txBody>
      </p:sp>
    </p:spTree>
    <p:extLst>
      <p:ext uri="{BB962C8B-B14F-4D97-AF65-F5344CB8AC3E}">
        <p14:creationId xmlns:p14="http://schemas.microsoft.com/office/powerpoint/2010/main" val="314600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AAF616FF-F116-4474-9E94-1BC2CB13CC77}" type="slidenum">
              <a:rPr lang="pt-BR" smtClean="0"/>
              <a:t>29</a:t>
            </a:fld>
            <a:endParaRPr lang="pt-BR"/>
          </a:p>
        </p:txBody>
      </p:sp>
    </p:spTree>
    <p:extLst>
      <p:ext uri="{BB962C8B-B14F-4D97-AF65-F5344CB8AC3E}">
        <p14:creationId xmlns:p14="http://schemas.microsoft.com/office/powerpoint/2010/main" val="2565521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DADF3A-8506-FF89-041B-86E308F3FEA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B5467D9-FBDF-483E-3EDF-7CF2F2FF53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1A4C446-482A-9970-8F5C-FC3C0E095795}"/>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A050A3D0-5309-95B6-0B80-613C3D56399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4890A08-6FC2-C6F1-60E6-1905C00F32E4}"/>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3884247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17C42-6050-24D2-9A8F-B66429A63DDA}"/>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74E3725E-9C68-81B5-A6E3-81661B40DB6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4EFB0FC-1777-7397-4D49-A891CB80404B}"/>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724CA146-C163-222D-23E9-0D6D7E96CB2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DD6CF46-1394-F6AA-34EE-AD412E908E6F}"/>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30302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3FF75CB-E2CC-3E87-F2EF-B1090A5B8AE5}"/>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7CA452CB-49E0-DC56-986C-0AA5ADF822C8}"/>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AF74016-EC2A-5799-FECC-9077C3723252}"/>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B2FF2AD3-FAFF-12D3-D65F-880DDB61F4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A759FB8-AF43-6A81-5BAD-15E604204F92}"/>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274211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C45567-A91C-41BD-3912-CDC9C60305C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91CC297-CC3B-B6C9-B1DC-1383BC13E46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9E37EDD-5233-E21D-5E97-7C046C2C536B}"/>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C37E95B0-F0A7-CE02-39F3-A26A3DE5B3B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BEF607C-DA30-67A9-D8FF-8309DDE53261}"/>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332820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9A84C-EDE8-24CC-9BE3-347CCCC3578C}"/>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BDEB937-147B-4054-FD47-C8A5A35323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9BD4B9A-32BC-E762-D6E1-750C2F521950}"/>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5BCE9411-3EFF-F41D-FF53-80EAE1D05A4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0B842D-DACC-08A7-93B1-35DC8F3FE238}"/>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2559334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E1C3C5-54BF-5C3E-3F66-3F7D088CB83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72FE4DA-3E7D-993C-81F5-6F6D06291B9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ED3B2E6-4D91-8282-6308-E69C4BDCE52F}"/>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7418249-6596-C8B8-3B3E-40C51A9A769C}"/>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6" name="Espaço Reservado para Rodapé 5">
            <a:extLst>
              <a:ext uri="{FF2B5EF4-FFF2-40B4-BE49-F238E27FC236}">
                <a16:creationId xmlns:a16="http://schemas.microsoft.com/office/drawing/2014/main" id="{54D464B8-21B9-8EE0-37A6-FF783F8ACA3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0AA98A0-09F7-0855-3A45-EDD0723B3730}"/>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256492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734B0C-42BB-02AB-C007-B3D4C50A0C9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54C2A40-24A3-8B28-EAB3-7CF82EAF28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9CEED648-A54B-B655-C0F1-0DB0F40A576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4F33C92-A17A-44EF-0128-113F59FA58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DEDEB84-A1C2-529E-60AF-439D1D1063AD}"/>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065FDEE-58E8-AC02-7963-EE546DACD732}"/>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8" name="Espaço Reservado para Rodapé 7">
            <a:extLst>
              <a:ext uri="{FF2B5EF4-FFF2-40B4-BE49-F238E27FC236}">
                <a16:creationId xmlns:a16="http://schemas.microsoft.com/office/drawing/2014/main" id="{92EF26E9-92FA-F247-BEF8-D026E756A1DA}"/>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86C56529-C7FD-EB91-E8D0-34ED59C90C8A}"/>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9936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A107E2-DF7A-0475-EC34-2889939DC8A3}"/>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CAACA91-AF49-8F87-57A6-A45FF50404E8}"/>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4" name="Espaço Reservado para Rodapé 3">
            <a:extLst>
              <a:ext uri="{FF2B5EF4-FFF2-40B4-BE49-F238E27FC236}">
                <a16:creationId xmlns:a16="http://schemas.microsoft.com/office/drawing/2014/main" id="{D8F30CC6-ECD8-D2CA-BF1F-78266C2BB98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70F56A1-B073-1449-1386-E5FCB66EFD78}"/>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354037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EC19836-0AFB-6143-9C5C-5B26BD031A4C}"/>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3" name="Espaço Reservado para Rodapé 2">
            <a:extLst>
              <a:ext uri="{FF2B5EF4-FFF2-40B4-BE49-F238E27FC236}">
                <a16:creationId xmlns:a16="http://schemas.microsoft.com/office/drawing/2014/main" id="{DC86B047-A293-7F84-61DF-0FE073E31819}"/>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FFD7EFE5-B806-98E5-7169-E4AF9EB6C188}"/>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501974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7B7201-567E-4DEC-6DD4-198E0F3BF7C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136EB29A-21D4-A707-0567-6337FB857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199CED0-1725-082B-BD27-702CA8C967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BF2D207-5604-7F3F-9093-47358E8E3EB1}"/>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6" name="Espaço Reservado para Rodapé 5">
            <a:extLst>
              <a:ext uri="{FF2B5EF4-FFF2-40B4-BE49-F238E27FC236}">
                <a16:creationId xmlns:a16="http://schemas.microsoft.com/office/drawing/2014/main" id="{961576BF-0CE5-5FE2-5310-7B3EF501E7C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F7EC91D-0C74-2CB1-BE25-B767810F6D3B}"/>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333984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067EF8-0DD7-F2FB-F89F-9B8C8AE9CCE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71D1835-14EC-703E-4E56-578356176E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88B628A-F10D-F219-430C-FABD4ED5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ACC0163-4FD8-F77E-B9DE-A4CD636EC55C}"/>
              </a:ext>
            </a:extLst>
          </p:cNvPr>
          <p:cNvSpPr>
            <a:spLocks noGrp="1"/>
          </p:cNvSpPr>
          <p:nvPr>
            <p:ph type="dt" sz="half" idx="10"/>
          </p:nvPr>
        </p:nvSpPr>
        <p:spPr/>
        <p:txBody>
          <a:bodyPr/>
          <a:lstStyle/>
          <a:p>
            <a:fld id="{1AA9786D-8463-4E7A-8634-2070A86B4F44}" type="datetimeFigureOut">
              <a:rPr lang="pt-BR" smtClean="0"/>
              <a:t>14/09/2023</a:t>
            </a:fld>
            <a:endParaRPr lang="pt-BR"/>
          </a:p>
        </p:txBody>
      </p:sp>
      <p:sp>
        <p:nvSpPr>
          <p:cNvPr id="6" name="Espaço Reservado para Rodapé 5">
            <a:extLst>
              <a:ext uri="{FF2B5EF4-FFF2-40B4-BE49-F238E27FC236}">
                <a16:creationId xmlns:a16="http://schemas.microsoft.com/office/drawing/2014/main" id="{1B73A979-3B38-7758-FC1C-FA1B1E8888C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889C569-F0B6-F52B-4120-0BF3B3243474}"/>
              </a:ext>
            </a:extLst>
          </p:cNvPr>
          <p:cNvSpPr>
            <a:spLocks noGrp="1"/>
          </p:cNvSpPr>
          <p:nvPr>
            <p:ph type="sldNum" sz="quarter" idx="12"/>
          </p:nvPr>
        </p:nvSpPr>
        <p:spPr/>
        <p:txBody>
          <a:bodyPr/>
          <a:lstStyle/>
          <a:p>
            <a:fld id="{F5CFC238-CA08-4148-9692-0D3ADFCA566F}" type="slidenum">
              <a:rPr lang="pt-BR" smtClean="0"/>
              <a:t>‹nº›</a:t>
            </a:fld>
            <a:endParaRPr lang="pt-BR"/>
          </a:p>
        </p:txBody>
      </p:sp>
    </p:spTree>
    <p:extLst>
      <p:ext uri="{BB962C8B-B14F-4D97-AF65-F5344CB8AC3E}">
        <p14:creationId xmlns:p14="http://schemas.microsoft.com/office/powerpoint/2010/main" val="2331032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7373341-DE92-B529-BBE4-0046C2003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312F9CE-0E27-EE6C-D31C-037742728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083B062-357D-DEF2-DAC0-A68C09851C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786D-8463-4E7A-8634-2070A86B4F44}" type="datetimeFigureOut">
              <a:rPr lang="pt-BR" smtClean="0"/>
              <a:t>14/09/2023</a:t>
            </a:fld>
            <a:endParaRPr lang="pt-BR"/>
          </a:p>
        </p:txBody>
      </p:sp>
      <p:sp>
        <p:nvSpPr>
          <p:cNvPr id="5" name="Espaço Reservado para Rodapé 4">
            <a:extLst>
              <a:ext uri="{FF2B5EF4-FFF2-40B4-BE49-F238E27FC236}">
                <a16:creationId xmlns:a16="http://schemas.microsoft.com/office/drawing/2014/main" id="{40A5412C-BBCC-E3E2-7B94-C4204BFE24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0212402-0BB3-26E2-93BE-1AA0175E3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FC238-CA08-4148-9692-0D3ADFCA566F}" type="slidenum">
              <a:rPr lang="pt-BR" smtClean="0"/>
              <a:t>‹nº›</a:t>
            </a:fld>
            <a:endParaRPr lang="pt-BR"/>
          </a:p>
        </p:txBody>
      </p:sp>
    </p:spTree>
    <p:extLst>
      <p:ext uri="{BB962C8B-B14F-4D97-AF65-F5344CB8AC3E}">
        <p14:creationId xmlns:p14="http://schemas.microsoft.com/office/powerpoint/2010/main" val="6498377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gi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pa-01.jpg"/>
          <p:cNvPicPr>
            <a:picLocks noChangeAspect="1"/>
          </p:cNvPicPr>
          <p:nvPr/>
        </p:nvPicPr>
        <p:blipFill>
          <a:blip r:embed="rId2"/>
          <a:stretch>
            <a:fillRect/>
          </a:stretch>
        </p:blipFill>
        <p:spPr>
          <a:xfrm>
            <a:off x="0" y="-634999"/>
            <a:ext cx="12191999" cy="8127999"/>
          </a:xfrm>
          <a:prstGeom prst="rect">
            <a:avLst/>
          </a:prstGeom>
        </p:spPr>
      </p:pic>
      <p:cxnSp>
        <p:nvCxnSpPr>
          <p:cNvPr id="8" name="Conector reto 7"/>
          <p:cNvCxnSpPr>
            <a:cxnSpLocks/>
          </p:cNvCxnSpPr>
          <p:nvPr/>
        </p:nvCxnSpPr>
        <p:spPr>
          <a:xfrm>
            <a:off x="3073083" y="1652543"/>
            <a:ext cx="0" cy="16602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3223431" y="1614746"/>
            <a:ext cx="6265343" cy="1815882"/>
          </a:xfrm>
          <a:prstGeom prst="rect">
            <a:avLst/>
          </a:prstGeom>
          <a:noFill/>
        </p:spPr>
        <p:txBody>
          <a:bodyPr wrap="square" rtlCol="0">
            <a:spAutoFit/>
          </a:bodyPr>
          <a:lstStyle/>
          <a:p>
            <a:r>
              <a:rPr lang="pt-BR" sz="3200" dirty="0">
                <a:solidFill>
                  <a:schemeClr val="bg1"/>
                </a:solidFill>
              </a:rPr>
              <a:t>MITIGAÇÃO E PREVENÇÃO DO RISCO COM GUINDASTES DE PÓRTICO</a:t>
            </a:r>
          </a:p>
          <a:p>
            <a:endParaRPr lang="pt-BR" sz="2400" b="1" dirty="0">
              <a:solidFill>
                <a:schemeClr val="bg1"/>
              </a:solidFill>
            </a:endParaRPr>
          </a:p>
          <a:p>
            <a:r>
              <a:rPr lang="pt-BR" sz="2400" b="1" dirty="0">
                <a:solidFill>
                  <a:schemeClr val="bg1"/>
                </a:solidFill>
              </a:rPr>
              <a:t>Renato Kopezynski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ALMEIDA (FLARE)</a:t>
            </a:r>
          </a:p>
        </p:txBody>
      </p:sp>
      <p:pic>
        <p:nvPicPr>
          <p:cNvPr id="7" name="Imagem 6">
            <a:extLst>
              <a:ext uri="{FF2B5EF4-FFF2-40B4-BE49-F238E27FC236}">
                <a16:creationId xmlns:a16="http://schemas.microsoft.com/office/drawing/2014/main" id="{C2D436A5-5797-D9B1-5EF8-527D30F19CAB}"/>
              </a:ext>
            </a:extLst>
          </p:cNvPr>
          <p:cNvPicPr>
            <a:picLocks noChangeAspect="1"/>
          </p:cNvPicPr>
          <p:nvPr/>
        </p:nvPicPr>
        <p:blipFill>
          <a:blip r:embed="rId2"/>
          <a:stretch>
            <a:fillRect/>
          </a:stretch>
        </p:blipFill>
        <p:spPr>
          <a:xfrm>
            <a:off x="205918" y="1358324"/>
            <a:ext cx="3466850" cy="2075763"/>
          </a:xfrm>
          <a:prstGeom prst="rect">
            <a:avLst/>
          </a:prstGeom>
        </p:spPr>
      </p:pic>
      <p:pic>
        <p:nvPicPr>
          <p:cNvPr id="9" name="Imagem 8">
            <a:extLst>
              <a:ext uri="{FF2B5EF4-FFF2-40B4-BE49-F238E27FC236}">
                <a16:creationId xmlns:a16="http://schemas.microsoft.com/office/drawing/2014/main" id="{429B0578-E8C2-A607-8ACE-DD56F2B3408C}"/>
              </a:ext>
            </a:extLst>
          </p:cNvPr>
          <p:cNvPicPr>
            <a:picLocks noChangeAspect="1"/>
          </p:cNvPicPr>
          <p:nvPr/>
        </p:nvPicPr>
        <p:blipFill>
          <a:blip r:embed="rId3"/>
          <a:stretch>
            <a:fillRect/>
          </a:stretch>
        </p:blipFill>
        <p:spPr>
          <a:xfrm>
            <a:off x="4508334" y="2025441"/>
            <a:ext cx="7291561" cy="4130592"/>
          </a:xfrm>
          <a:prstGeom prst="rect">
            <a:avLst/>
          </a:prstGeom>
        </p:spPr>
      </p:pic>
      <p:pic>
        <p:nvPicPr>
          <p:cNvPr id="11" name="Imagem 10">
            <a:extLst>
              <a:ext uri="{FF2B5EF4-FFF2-40B4-BE49-F238E27FC236}">
                <a16:creationId xmlns:a16="http://schemas.microsoft.com/office/drawing/2014/main" id="{718C9D4C-2C20-8B16-4BA9-ACB17AE9E1A2}"/>
              </a:ext>
            </a:extLst>
          </p:cNvPr>
          <p:cNvPicPr>
            <a:picLocks noChangeAspect="1"/>
          </p:cNvPicPr>
          <p:nvPr/>
        </p:nvPicPr>
        <p:blipFill>
          <a:blip r:embed="rId4"/>
          <a:stretch>
            <a:fillRect/>
          </a:stretch>
        </p:blipFill>
        <p:spPr>
          <a:xfrm>
            <a:off x="502" y="3642675"/>
            <a:ext cx="6124429" cy="3215325"/>
          </a:xfrm>
          <a:prstGeom prst="rect">
            <a:avLst/>
          </a:prstGeom>
        </p:spPr>
      </p:pic>
      <p:pic>
        <p:nvPicPr>
          <p:cNvPr id="2" name="Picture 2">
            <a:extLst>
              <a:ext uri="{FF2B5EF4-FFF2-40B4-BE49-F238E27FC236}">
                <a16:creationId xmlns:a16="http://schemas.microsoft.com/office/drawing/2014/main" id="{C5F9EC78-01F4-0521-ED00-DA1C6A58DA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2CA51479-2A22-CED2-56C6-6D8A19A2B032}"/>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863E91ED-0D69-DFB0-8B27-1BF3FF83CF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64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1200329"/>
          </a:xfrm>
          <a:prstGeom prst="rect">
            <a:avLst/>
          </a:prstGeom>
          <a:noFill/>
        </p:spPr>
        <p:txBody>
          <a:bodyPr wrap="square" rtlCol="0">
            <a:spAutoFit/>
          </a:bodyPr>
          <a:lstStyle/>
          <a:p>
            <a:pPr algn="ctr"/>
            <a:r>
              <a:rPr lang="pt-BR" sz="4000" b="1" dirty="0"/>
              <a:t>PORTE DO NAVIO</a:t>
            </a:r>
          </a:p>
          <a:p>
            <a:pPr algn="ctr"/>
            <a:r>
              <a:rPr lang="pt-BR" sz="3200" b="1" dirty="0"/>
              <a:t>PEDRO ÁLVARES CABRAL – 228 m</a:t>
            </a:r>
            <a:endParaRPr lang="pt-BR" sz="2800" b="1" dirty="0"/>
          </a:p>
        </p:txBody>
      </p:sp>
      <p:pic>
        <p:nvPicPr>
          <p:cNvPr id="2" name="Imagem 1">
            <a:extLst>
              <a:ext uri="{FF2B5EF4-FFF2-40B4-BE49-F238E27FC236}">
                <a16:creationId xmlns:a16="http://schemas.microsoft.com/office/drawing/2014/main" id="{C79ADDBE-E2B0-0FF1-1953-E79571516874}"/>
              </a:ext>
            </a:extLst>
          </p:cNvPr>
          <p:cNvPicPr>
            <a:picLocks noChangeAspect="1"/>
          </p:cNvPicPr>
          <p:nvPr/>
        </p:nvPicPr>
        <p:blipFill>
          <a:blip r:embed="rId2"/>
          <a:stretch>
            <a:fillRect/>
          </a:stretch>
        </p:blipFill>
        <p:spPr>
          <a:xfrm>
            <a:off x="7534349" y="1657495"/>
            <a:ext cx="4111841" cy="1375710"/>
          </a:xfrm>
          <a:prstGeom prst="rect">
            <a:avLst/>
          </a:prstGeom>
        </p:spPr>
      </p:pic>
      <p:pic>
        <p:nvPicPr>
          <p:cNvPr id="6" name="Imagem 5">
            <a:extLst>
              <a:ext uri="{FF2B5EF4-FFF2-40B4-BE49-F238E27FC236}">
                <a16:creationId xmlns:a16="http://schemas.microsoft.com/office/drawing/2014/main" id="{02C1F849-FCE7-D0A9-EA8A-36EF63DB83CB}"/>
              </a:ext>
            </a:extLst>
          </p:cNvPr>
          <p:cNvPicPr>
            <a:picLocks noChangeAspect="1"/>
          </p:cNvPicPr>
          <p:nvPr/>
        </p:nvPicPr>
        <p:blipFill>
          <a:blip r:embed="rId3"/>
          <a:stretch>
            <a:fillRect/>
          </a:stretch>
        </p:blipFill>
        <p:spPr>
          <a:xfrm>
            <a:off x="732587" y="2165149"/>
            <a:ext cx="6275093" cy="3556922"/>
          </a:xfrm>
          <a:prstGeom prst="rect">
            <a:avLst/>
          </a:prstGeom>
          <a:ln w="152400" cmpd="thinThick">
            <a:solidFill>
              <a:schemeClr val="tx1"/>
            </a:solidFill>
          </a:ln>
        </p:spPr>
      </p:pic>
      <p:pic>
        <p:nvPicPr>
          <p:cNvPr id="10" name="Imagem 9">
            <a:extLst>
              <a:ext uri="{FF2B5EF4-FFF2-40B4-BE49-F238E27FC236}">
                <a16:creationId xmlns:a16="http://schemas.microsoft.com/office/drawing/2014/main" id="{EF3A38CF-60F0-5292-8B22-A83F79A5DEEC}"/>
              </a:ext>
            </a:extLst>
          </p:cNvPr>
          <p:cNvPicPr>
            <a:picLocks noChangeAspect="1"/>
          </p:cNvPicPr>
          <p:nvPr/>
        </p:nvPicPr>
        <p:blipFill>
          <a:blip r:embed="rId4"/>
          <a:stretch>
            <a:fillRect/>
          </a:stretch>
        </p:blipFill>
        <p:spPr>
          <a:xfrm>
            <a:off x="6186041" y="3271625"/>
            <a:ext cx="5832125" cy="3400402"/>
          </a:xfrm>
          <a:prstGeom prst="rect">
            <a:avLst/>
          </a:prstGeom>
          <a:ln w="152400" cmpd="thinThick">
            <a:solidFill>
              <a:schemeClr val="tx1"/>
            </a:solidFill>
          </a:ln>
        </p:spPr>
      </p:pic>
      <p:pic>
        <p:nvPicPr>
          <p:cNvPr id="5" name="Picture 2">
            <a:extLst>
              <a:ext uri="{FF2B5EF4-FFF2-40B4-BE49-F238E27FC236}">
                <a16:creationId xmlns:a16="http://schemas.microsoft.com/office/drawing/2014/main" id="{331E490F-9D88-1CAD-9C86-DB2E747DFC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8AE61800-5FF2-C2A2-5A52-03FF6A3F480B}"/>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8" name="Picture 2" descr="Praticagem do Brasil">
            <a:extLst>
              <a:ext uri="{FF2B5EF4-FFF2-40B4-BE49-F238E27FC236}">
                <a16:creationId xmlns:a16="http://schemas.microsoft.com/office/drawing/2014/main" id="{BECE3511-2202-680B-7C1B-C78E39AA17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84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1200329"/>
          </a:xfrm>
          <a:prstGeom prst="rect">
            <a:avLst/>
          </a:prstGeom>
          <a:noFill/>
        </p:spPr>
        <p:txBody>
          <a:bodyPr wrap="square" rtlCol="0">
            <a:spAutoFit/>
          </a:bodyPr>
          <a:lstStyle/>
          <a:p>
            <a:pPr algn="ctr"/>
            <a:r>
              <a:rPr lang="pt-BR" sz="4000" b="1" dirty="0"/>
              <a:t>PORTE DO NAVIO</a:t>
            </a:r>
          </a:p>
          <a:p>
            <a:pPr algn="ctr"/>
            <a:r>
              <a:rPr lang="pt-BR" sz="3200" b="1" dirty="0"/>
              <a:t>MONTE VERDE – 270 m</a:t>
            </a:r>
            <a:endParaRPr lang="pt-BR" sz="2800" b="1" dirty="0"/>
          </a:p>
        </p:txBody>
      </p:sp>
      <p:pic>
        <p:nvPicPr>
          <p:cNvPr id="2" name="Imagem 1">
            <a:extLst>
              <a:ext uri="{FF2B5EF4-FFF2-40B4-BE49-F238E27FC236}">
                <a16:creationId xmlns:a16="http://schemas.microsoft.com/office/drawing/2014/main" id="{C79ADDBE-E2B0-0FF1-1953-E79571516874}"/>
              </a:ext>
            </a:extLst>
          </p:cNvPr>
          <p:cNvPicPr>
            <a:picLocks noChangeAspect="1"/>
          </p:cNvPicPr>
          <p:nvPr/>
        </p:nvPicPr>
        <p:blipFill>
          <a:blip r:embed="rId2"/>
          <a:stretch>
            <a:fillRect/>
          </a:stretch>
        </p:blipFill>
        <p:spPr>
          <a:xfrm>
            <a:off x="7534349" y="1657495"/>
            <a:ext cx="4111841" cy="1375710"/>
          </a:xfrm>
          <a:prstGeom prst="rect">
            <a:avLst/>
          </a:prstGeom>
        </p:spPr>
      </p:pic>
      <p:pic>
        <p:nvPicPr>
          <p:cNvPr id="7" name="Imagem 6">
            <a:extLst>
              <a:ext uri="{FF2B5EF4-FFF2-40B4-BE49-F238E27FC236}">
                <a16:creationId xmlns:a16="http://schemas.microsoft.com/office/drawing/2014/main" id="{B56B5761-4BE2-76EA-CDFD-43CADF9E674C}"/>
              </a:ext>
            </a:extLst>
          </p:cNvPr>
          <p:cNvPicPr>
            <a:picLocks noChangeAspect="1"/>
          </p:cNvPicPr>
          <p:nvPr/>
        </p:nvPicPr>
        <p:blipFill>
          <a:blip r:embed="rId3"/>
          <a:stretch>
            <a:fillRect/>
          </a:stretch>
        </p:blipFill>
        <p:spPr>
          <a:xfrm>
            <a:off x="786480" y="1938891"/>
            <a:ext cx="6205407" cy="4019046"/>
          </a:xfrm>
          <a:prstGeom prst="rect">
            <a:avLst/>
          </a:prstGeom>
          <a:ln w="152400" cmpd="thinThick">
            <a:solidFill>
              <a:schemeClr val="tx1"/>
            </a:solidFill>
          </a:ln>
        </p:spPr>
      </p:pic>
      <p:pic>
        <p:nvPicPr>
          <p:cNvPr id="9" name="Imagem 8">
            <a:extLst>
              <a:ext uri="{FF2B5EF4-FFF2-40B4-BE49-F238E27FC236}">
                <a16:creationId xmlns:a16="http://schemas.microsoft.com/office/drawing/2014/main" id="{6B1E2161-6A55-4F8B-93F7-860A3664A2E0}"/>
              </a:ext>
            </a:extLst>
          </p:cNvPr>
          <p:cNvPicPr>
            <a:picLocks noChangeAspect="1"/>
          </p:cNvPicPr>
          <p:nvPr/>
        </p:nvPicPr>
        <p:blipFill>
          <a:blip r:embed="rId4"/>
          <a:stretch>
            <a:fillRect/>
          </a:stretch>
        </p:blipFill>
        <p:spPr>
          <a:xfrm>
            <a:off x="5947525" y="3390721"/>
            <a:ext cx="5981072" cy="3171222"/>
          </a:xfrm>
          <a:prstGeom prst="rect">
            <a:avLst/>
          </a:prstGeom>
          <a:ln w="152400" cmpd="thinThick">
            <a:solidFill>
              <a:schemeClr val="tx1"/>
            </a:solidFill>
          </a:ln>
        </p:spPr>
      </p:pic>
      <p:pic>
        <p:nvPicPr>
          <p:cNvPr id="5" name="Picture 2">
            <a:extLst>
              <a:ext uri="{FF2B5EF4-FFF2-40B4-BE49-F238E27FC236}">
                <a16:creationId xmlns:a16="http://schemas.microsoft.com/office/drawing/2014/main" id="{52F9F05E-7AEA-0322-6CF8-A76DFE143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5F6AC664-3C6B-3928-23E6-417410322C6B}"/>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8" name="Picture 2" descr="Praticagem do Brasil">
            <a:extLst>
              <a:ext uri="{FF2B5EF4-FFF2-40B4-BE49-F238E27FC236}">
                <a16:creationId xmlns:a16="http://schemas.microsoft.com/office/drawing/2014/main" id="{0EE47D58-96C6-B9F4-A22E-EC8E92D24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47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1200329"/>
          </a:xfrm>
          <a:prstGeom prst="rect">
            <a:avLst/>
          </a:prstGeom>
          <a:noFill/>
        </p:spPr>
        <p:txBody>
          <a:bodyPr wrap="square" rtlCol="0">
            <a:spAutoFit/>
          </a:bodyPr>
          <a:lstStyle/>
          <a:p>
            <a:pPr algn="ctr"/>
            <a:r>
              <a:rPr lang="pt-BR" sz="4000" b="1" dirty="0"/>
              <a:t>PORTE DO NAVIO</a:t>
            </a:r>
          </a:p>
          <a:p>
            <a:pPr algn="ctr"/>
            <a:r>
              <a:rPr lang="pt-BR" sz="3200" b="1" dirty="0"/>
              <a:t>MSC ERICA – 398,5 m</a:t>
            </a:r>
            <a:endParaRPr lang="pt-BR" sz="2800" b="1" dirty="0"/>
          </a:p>
        </p:txBody>
      </p:sp>
      <p:pic>
        <p:nvPicPr>
          <p:cNvPr id="2" name="Imagem 1">
            <a:extLst>
              <a:ext uri="{FF2B5EF4-FFF2-40B4-BE49-F238E27FC236}">
                <a16:creationId xmlns:a16="http://schemas.microsoft.com/office/drawing/2014/main" id="{C79ADDBE-E2B0-0FF1-1953-E79571516874}"/>
              </a:ext>
            </a:extLst>
          </p:cNvPr>
          <p:cNvPicPr>
            <a:picLocks noChangeAspect="1"/>
          </p:cNvPicPr>
          <p:nvPr/>
        </p:nvPicPr>
        <p:blipFill>
          <a:blip r:embed="rId2"/>
          <a:stretch>
            <a:fillRect/>
          </a:stretch>
        </p:blipFill>
        <p:spPr>
          <a:xfrm>
            <a:off x="7534349" y="1657495"/>
            <a:ext cx="4111841" cy="1375710"/>
          </a:xfrm>
          <a:prstGeom prst="rect">
            <a:avLst/>
          </a:prstGeom>
        </p:spPr>
      </p:pic>
      <p:pic>
        <p:nvPicPr>
          <p:cNvPr id="6" name="Imagem 5">
            <a:extLst>
              <a:ext uri="{FF2B5EF4-FFF2-40B4-BE49-F238E27FC236}">
                <a16:creationId xmlns:a16="http://schemas.microsoft.com/office/drawing/2014/main" id="{A1C1E4A8-6588-9AF3-3A1F-0730EA859B89}"/>
              </a:ext>
            </a:extLst>
          </p:cNvPr>
          <p:cNvPicPr>
            <a:picLocks noChangeAspect="1"/>
          </p:cNvPicPr>
          <p:nvPr/>
        </p:nvPicPr>
        <p:blipFill>
          <a:blip r:embed="rId3"/>
          <a:stretch>
            <a:fillRect/>
          </a:stretch>
        </p:blipFill>
        <p:spPr>
          <a:xfrm>
            <a:off x="406446" y="2048937"/>
            <a:ext cx="6712025" cy="3729725"/>
          </a:xfrm>
          <a:prstGeom prst="rect">
            <a:avLst/>
          </a:prstGeom>
          <a:ln w="152400" cmpd="thinThick">
            <a:solidFill>
              <a:schemeClr val="tx1"/>
            </a:solidFill>
          </a:ln>
        </p:spPr>
      </p:pic>
      <p:pic>
        <p:nvPicPr>
          <p:cNvPr id="10" name="Imagem 9">
            <a:extLst>
              <a:ext uri="{FF2B5EF4-FFF2-40B4-BE49-F238E27FC236}">
                <a16:creationId xmlns:a16="http://schemas.microsoft.com/office/drawing/2014/main" id="{72D2EE7B-042D-1C1E-42DD-251C8EB2D0AA}"/>
              </a:ext>
            </a:extLst>
          </p:cNvPr>
          <p:cNvPicPr>
            <a:picLocks noChangeAspect="1"/>
          </p:cNvPicPr>
          <p:nvPr/>
        </p:nvPicPr>
        <p:blipFill>
          <a:blip r:embed="rId4"/>
          <a:stretch>
            <a:fillRect/>
          </a:stretch>
        </p:blipFill>
        <p:spPr>
          <a:xfrm>
            <a:off x="5663406" y="3187575"/>
            <a:ext cx="6339261" cy="3461617"/>
          </a:xfrm>
          <a:prstGeom prst="rect">
            <a:avLst/>
          </a:prstGeom>
          <a:ln w="152400" cmpd="thinThick">
            <a:solidFill>
              <a:schemeClr val="tx1"/>
            </a:solidFill>
          </a:ln>
        </p:spPr>
      </p:pic>
      <p:pic>
        <p:nvPicPr>
          <p:cNvPr id="5" name="Picture 2">
            <a:extLst>
              <a:ext uri="{FF2B5EF4-FFF2-40B4-BE49-F238E27FC236}">
                <a16:creationId xmlns:a16="http://schemas.microsoft.com/office/drawing/2014/main" id="{E44B4279-97AF-F54D-5F70-659B52474C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A460E4D-3D71-C08A-F5AD-7A46A0A53FFF}"/>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8" name="Picture 2" descr="Praticagem do Brasil">
            <a:extLst>
              <a:ext uri="{FF2B5EF4-FFF2-40B4-BE49-F238E27FC236}">
                <a16:creationId xmlns:a16="http://schemas.microsoft.com/office/drawing/2014/main" id="{943629F2-E667-3918-501D-8583A6B91D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54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OUTROS TIPOS DE NAVIO</a:t>
            </a:r>
          </a:p>
        </p:txBody>
      </p:sp>
      <p:pic>
        <p:nvPicPr>
          <p:cNvPr id="6146" name="Picture 2" descr="USA - Oliver Hazard Perry Class Frigate - Shipbucket">
            <a:extLst>
              <a:ext uri="{FF2B5EF4-FFF2-40B4-BE49-F238E27FC236}">
                <a16:creationId xmlns:a16="http://schemas.microsoft.com/office/drawing/2014/main" id="{A38AA965-D414-6E25-31A4-48D1C2086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473" y="1283282"/>
            <a:ext cx="5459924" cy="21020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422,900+ Passenger Ship Stock Photos, Pictures &amp; Royalty-Free Images -  iStock | Vintage passenger ship illustration">
            <a:extLst>
              <a:ext uri="{FF2B5EF4-FFF2-40B4-BE49-F238E27FC236}">
                <a16:creationId xmlns:a16="http://schemas.microsoft.com/office/drawing/2014/main" id="{E4407A43-C7AC-C341-EE18-450AFE92BE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125" y="3657413"/>
            <a:ext cx="4243939" cy="307200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arnival Cruise Ship Bow All Shiny and New After Hitting Pier">
            <a:extLst>
              <a:ext uri="{FF2B5EF4-FFF2-40B4-BE49-F238E27FC236}">
                <a16:creationId xmlns:a16="http://schemas.microsoft.com/office/drawing/2014/main" id="{3FCB4F71-A433-CB45-D1D6-0B19666D1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2281" y="1519920"/>
            <a:ext cx="3778361" cy="222503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VLGC rates sink closer to operating costs as 15 ships 'overhang' |  TradeWinds">
            <a:extLst>
              <a:ext uri="{FF2B5EF4-FFF2-40B4-BE49-F238E27FC236}">
                <a16:creationId xmlns:a16="http://schemas.microsoft.com/office/drawing/2014/main" id="{A1113516-35AF-F7E3-9A8C-005C5A8660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442" y="3981593"/>
            <a:ext cx="5459924" cy="272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28ED8CB-516E-B446-9085-073DDFDB67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E93FC51C-8A79-CD0B-F761-4D4C14DAFE33}"/>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C2A20FC0-15BA-E864-C626-DAF9CF32E0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42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LANÇA ARRIADA</a:t>
            </a:r>
          </a:p>
        </p:txBody>
      </p:sp>
      <p:pic>
        <p:nvPicPr>
          <p:cNvPr id="2" name="Picture 2">
            <a:extLst>
              <a:ext uri="{FF2B5EF4-FFF2-40B4-BE49-F238E27FC236}">
                <a16:creationId xmlns:a16="http://schemas.microsoft.com/office/drawing/2014/main" id="{B5C35985-533F-664A-410C-ED00474EB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raticagem do Brasil">
            <a:extLst>
              <a:ext uri="{FF2B5EF4-FFF2-40B4-BE49-F238E27FC236}">
                <a16:creationId xmlns:a16="http://schemas.microsoft.com/office/drawing/2014/main" id="{639A5CF5-438C-9AA1-1205-6C083F87E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2F2E982F-FC4B-7F9B-1FA8-6457086918BD}"/>
              </a:ext>
            </a:extLst>
          </p:cNvPr>
          <p:cNvPicPr>
            <a:picLocks noChangeAspect="1"/>
          </p:cNvPicPr>
          <p:nvPr/>
        </p:nvPicPr>
        <p:blipFill>
          <a:blip r:embed="rId4"/>
          <a:stretch>
            <a:fillRect/>
          </a:stretch>
        </p:blipFill>
        <p:spPr>
          <a:xfrm>
            <a:off x="144018" y="1382668"/>
            <a:ext cx="6852687" cy="3400347"/>
          </a:xfrm>
          <a:prstGeom prst="rect">
            <a:avLst/>
          </a:prstGeom>
        </p:spPr>
      </p:pic>
      <p:pic>
        <p:nvPicPr>
          <p:cNvPr id="9" name="Imagem 8">
            <a:extLst>
              <a:ext uri="{FF2B5EF4-FFF2-40B4-BE49-F238E27FC236}">
                <a16:creationId xmlns:a16="http://schemas.microsoft.com/office/drawing/2014/main" id="{0CD312CD-97C5-3068-46D1-E21921DF06E7}"/>
              </a:ext>
            </a:extLst>
          </p:cNvPr>
          <p:cNvPicPr>
            <a:picLocks noChangeAspect="1"/>
          </p:cNvPicPr>
          <p:nvPr/>
        </p:nvPicPr>
        <p:blipFill>
          <a:blip r:embed="rId5"/>
          <a:stretch>
            <a:fillRect/>
          </a:stretch>
        </p:blipFill>
        <p:spPr>
          <a:xfrm>
            <a:off x="5591906" y="3039022"/>
            <a:ext cx="6564923" cy="3748638"/>
          </a:xfrm>
          <a:prstGeom prst="rect">
            <a:avLst/>
          </a:prstGeom>
        </p:spPr>
      </p:pic>
      <p:sp>
        <p:nvSpPr>
          <p:cNvPr id="5" name="CaixaDeTexto 4">
            <a:extLst>
              <a:ext uri="{FF2B5EF4-FFF2-40B4-BE49-F238E27FC236}">
                <a16:creationId xmlns:a16="http://schemas.microsoft.com/office/drawing/2014/main" id="{37ED764E-28C0-5D16-A8F3-F9D9EF35CBF5}"/>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spTree>
    <p:extLst>
      <p:ext uri="{BB962C8B-B14F-4D97-AF65-F5344CB8AC3E}">
        <p14:creationId xmlns:p14="http://schemas.microsoft.com/office/powerpoint/2010/main" val="1556946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ATRACAÇÃO NÃO PARALELA</a:t>
            </a:r>
          </a:p>
        </p:txBody>
      </p:sp>
      <p:pic>
        <p:nvPicPr>
          <p:cNvPr id="13" name="Imagem 12">
            <a:extLst>
              <a:ext uri="{FF2B5EF4-FFF2-40B4-BE49-F238E27FC236}">
                <a16:creationId xmlns:a16="http://schemas.microsoft.com/office/drawing/2014/main" id="{25A3547D-B1BC-F8AD-2B09-9998C3EB2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23" y="1300397"/>
            <a:ext cx="7609918" cy="5411552"/>
          </a:xfrm>
          <a:prstGeom prst="rect">
            <a:avLst/>
          </a:prstGeom>
        </p:spPr>
      </p:pic>
      <p:sp>
        <p:nvSpPr>
          <p:cNvPr id="14" name="Retângulo 13">
            <a:extLst>
              <a:ext uri="{FF2B5EF4-FFF2-40B4-BE49-F238E27FC236}">
                <a16:creationId xmlns:a16="http://schemas.microsoft.com/office/drawing/2014/main" id="{341A5E05-63D0-BEDA-B21C-F3274A621CA1}"/>
              </a:ext>
            </a:extLst>
          </p:cNvPr>
          <p:cNvSpPr/>
          <p:nvPr/>
        </p:nvSpPr>
        <p:spPr>
          <a:xfrm>
            <a:off x="8927025" y="1300397"/>
            <a:ext cx="1239864" cy="5735834"/>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Seta: para Baixo 14">
            <a:extLst>
              <a:ext uri="{FF2B5EF4-FFF2-40B4-BE49-F238E27FC236}">
                <a16:creationId xmlns:a16="http://schemas.microsoft.com/office/drawing/2014/main" id="{F2272F1B-8466-DE88-5201-BC5C33F89444}"/>
              </a:ext>
            </a:extLst>
          </p:cNvPr>
          <p:cNvSpPr/>
          <p:nvPr/>
        </p:nvSpPr>
        <p:spPr>
          <a:xfrm rot="10374618">
            <a:off x="10286106" y="3175312"/>
            <a:ext cx="638178" cy="3853381"/>
          </a:xfrm>
          <a:prstGeom prst="downArrow">
            <a:avLst>
              <a:gd name="adj1" fmla="val 100000"/>
              <a:gd name="adj2" fmla="val 108768"/>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Elipse 15">
            <a:extLst>
              <a:ext uri="{FF2B5EF4-FFF2-40B4-BE49-F238E27FC236}">
                <a16:creationId xmlns:a16="http://schemas.microsoft.com/office/drawing/2014/main" id="{7EC44706-CD67-CFBA-8951-F8A6312C72E0}"/>
              </a:ext>
            </a:extLst>
          </p:cNvPr>
          <p:cNvSpPr/>
          <p:nvPr/>
        </p:nvSpPr>
        <p:spPr>
          <a:xfrm>
            <a:off x="9721263" y="3450738"/>
            <a:ext cx="867905" cy="9507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Baixo 16">
            <a:extLst>
              <a:ext uri="{FF2B5EF4-FFF2-40B4-BE49-F238E27FC236}">
                <a16:creationId xmlns:a16="http://schemas.microsoft.com/office/drawing/2014/main" id="{9323BF3F-4B68-E2E5-4F0B-3F0750C1F0F5}"/>
              </a:ext>
            </a:extLst>
          </p:cNvPr>
          <p:cNvSpPr/>
          <p:nvPr/>
        </p:nvSpPr>
        <p:spPr>
          <a:xfrm rot="2553083">
            <a:off x="10680282" y="608064"/>
            <a:ext cx="551586" cy="2646840"/>
          </a:xfrm>
          <a:prstGeom prst="downArrow">
            <a:avLst>
              <a:gd name="adj1" fmla="val 100000"/>
              <a:gd name="adj2" fmla="val 108768"/>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Elipse 18">
            <a:extLst>
              <a:ext uri="{FF2B5EF4-FFF2-40B4-BE49-F238E27FC236}">
                <a16:creationId xmlns:a16="http://schemas.microsoft.com/office/drawing/2014/main" id="{42EB6546-0E85-A117-AE11-81C211AF3A94}"/>
              </a:ext>
            </a:extLst>
          </p:cNvPr>
          <p:cNvSpPr/>
          <p:nvPr/>
        </p:nvSpPr>
        <p:spPr>
          <a:xfrm>
            <a:off x="9581779" y="2321045"/>
            <a:ext cx="867905" cy="95078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a:extLst>
              <a:ext uri="{FF2B5EF4-FFF2-40B4-BE49-F238E27FC236}">
                <a16:creationId xmlns:a16="http://schemas.microsoft.com/office/drawing/2014/main" id="{B5C35985-533F-664A-410C-ED00474EB5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7ED764E-28C0-5D16-A8F3-F9D9EF35CBF5}"/>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639A5CF5-438C-9AA1-1205-6C083F87EA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765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ATRACAÇÃO NÃO PARALELA</a:t>
            </a:r>
          </a:p>
        </p:txBody>
      </p:sp>
      <p:pic>
        <p:nvPicPr>
          <p:cNvPr id="9" name="Imagem 8">
            <a:extLst>
              <a:ext uri="{FF2B5EF4-FFF2-40B4-BE49-F238E27FC236}">
                <a16:creationId xmlns:a16="http://schemas.microsoft.com/office/drawing/2014/main" id="{BEE2C1EC-DC9C-C10D-FF8F-BF5A04BECCE6}"/>
              </a:ext>
            </a:extLst>
          </p:cNvPr>
          <p:cNvPicPr>
            <a:picLocks noChangeAspect="1"/>
          </p:cNvPicPr>
          <p:nvPr/>
        </p:nvPicPr>
        <p:blipFill>
          <a:blip r:embed="rId2"/>
          <a:stretch>
            <a:fillRect/>
          </a:stretch>
        </p:blipFill>
        <p:spPr>
          <a:xfrm>
            <a:off x="1307478" y="1446447"/>
            <a:ext cx="9665321" cy="5241833"/>
          </a:xfrm>
          <a:prstGeom prst="rect">
            <a:avLst/>
          </a:prstGeom>
        </p:spPr>
      </p:pic>
    </p:spTree>
    <p:extLst>
      <p:ext uri="{BB962C8B-B14F-4D97-AF65-F5344CB8AC3E}">
        <p14:creationId xmlns:p14="http://schemas.microsoft.com/office/powerpoint/2010/main" val="4113016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195E479F-7A25-5F97-2346-276921153DDA}"/>
              </a:ext>
            </a:extLst>
          </p:cNvPr>
          <p:cNvSpPr txBox="1"/>
          <p:nvPr/>
        </p:nvSpPr>
        <p:spPr>
          <a:xfrm>
            <a:off x="1371602" y="271059"/>
            <a:ext cx="9896167" cy="1384995"/>
          </a:xfrm>
          <a:prstGeom prst="rect">
            <a:avLst/>
          </a:prstGeom>
          <a:noFill/>
        </p:spPr>
        <p:txBody>
          <a:bodyPr wrap="square" rtlCol="0">
            <a:spAutoFit/>
          </a:bodyPr>
          <a:lstStyle/>
          <a:p>
            <a:pPr algn="ctr"/>
            <a:r>
              <a:rPr lang="pt-BR" sz="4400" b="1" dirty="0"/>
              <a:t>NAVIO  X  GUINDASTE</a:t>
            </a:r>
          </a:p>
          <a:p>
            <a:pPr algn="ctr"/>
            <a:r>
              <a:rPr lang="pt-BR" sz="4000" b="1" dirty="0"/>
              <a:t>PRECAUÇÕES - MITIGAÇÃO DOS RISCOS</a:t>
            </a:r>
          </a:p>
        </p:txBody>
      </p:sp>
      <p:sp>
        <p:nvSpPr>
          <p:cNvPr id="5" name="CaixaDeTexto 4">
            <a:extLst>
              <a:ext uri="{FF2B5EF4-FFF2-40B4-BE49-F238E27FC236}">
                <a16:creationId xmlns:a16="http://schemas.microsoft.com/office/drawing/2014/main" id="{AFD78E8D-4B06-C863-B3D9-DF8A47C916C0}"/>
              </a:ext>
            </a:extLst>
          </p:cNvPr>
          <p:cNvSpPr txBox="1"/>
          <p:nvPr/>
        </p:nvSpPr>
        <p:spPr>
          <a:xfrm>
            <a:off x="313705" y="2119676"/>
            <a:ext cx="11564589" cy="4216539"/>
          </a:xfrm>
          <a:prstGeom prst="rect">
            <a:avLst/>
          </a:prstGeom>
          <a:noFill/>
        </p:spPr>
        <p:txBody>
          <a:bodyPr wrap="square" rtlCol="0">
            <a:spAutoFit/>
          </a:bodyPr>
          <a:lstStyle/>
          <a:p>
            <a:r>
              <a:rPr lang="pt-BR" sz="2800" b="1" dirty="0">
                <a:solidFill>
                  <a:srgbClr val="000000"/>
                </a:solidFill>
                <a:latin typeface="Calibri" panose="020F0502020204030204" pitchFamily="34" charset="0"/>
              </a:rPr>
              <a:t>TRANSPORTATION SAFETY BOARD OF CANADA </a:t>
            </a:r>
            <a:r>
              <a:rPr lang="pt-BR" sz="2800" b="1" dirty="0">
                <a:solidFill>
                  <a:srgbClr val="000000"/>
                </a:solidFill>
                <a:latin typeface="Calibri" panose="020F0502020204030204" pitchFamily="34" charset="0"/>
                <a:sym typeface="Wingdings" panose="05000000000000000000" pitchFamily="2" charset="2"/>
              </a:rPr>
              <a:t> </a:t>
            </a:r>
            <a:r>
              <a:rPr lang="pt-BR" sz="2400" u="none" strike="noStrike" baseline="0" dirty="0"/>
              <a:t>MARINE TRANSPORTATION </a:t>
            </a:r>
            <a:r>
              <a:rPr lang="pt-BR" sz="2400" b="1" u="none" strike="noStrike" baseline="0" dirty="0">
                <a:solidFill>
                  <a:srgbClr val="FF0000"/>
                </a:solidFill>
              </a:rPr>
              <a:t>SAFETY INVESTIGATION REPORT M19P0020 (M/V EVEN SUMMIT) </a:t>
            </a:r>
          </a:p>
          <a:p>
            <a:endParaRPr lang="pt-BR" sz="1600" dirty="0"/>
          </a:p>
          <a:p>
            <a:pPr algn="just"/>
            <a:r>
              <a:rPr lang="pt-BR" sz="2800" b="1" u="none" strike="noStrike" baseline="0" dirty="0">
                <a:solidFill>
                  <a:srgbClr val="000000"/>
                </a:solidFill>
                <a:latin typeface="Calibri" panose="020F0502020204030204" pitchFamily="34" charset="0"/>
              </a:rPr>
              <a:t>AMERICAN HARBOR AND DOCKING PILOTS ASSOCIATION </a:t>
            </a:r>
            <a:r>
              <a:rPr lang="pt-BR" sz="2800" b="1" u="none" strike="noStrike" baseline="0" dirty="0">
                <a:solidFill>
                  <a:srgbClr val="000000"/>
                </a:solidFill>
                <a:latin typeface="Calibri" panose="020F0502020204030204" pitchFamily="34" charset="0"/>
                <a:sym typeface="Wingdings" panose="05000000000000000000" pitchFamily="2" charset="2"/>
              </a:rPr>
              <a:t> </a:t>
            </a:r>
            <a:r>
              <a:rPr lang="pt-BR" sz="2400" b="1" u="none" strike="noStrike" baseline="0" dirty="0">
                <a:solidFill>
                  <a:srgbClr val="FF0000"/>
                </a:solidFill>
                <a:latin typeface="Calibri" panose="020F0502020204030204" pitchFamily="34" charset="0"/>
              </a:rPr>
              <a:t>ARTICLE IN INTERNET</a:t>
            </a:r>
          </a:p>
          <a:p>
            <a:pPr algn="just"/>
            <a:endParaRPr lang="pt-BR" sz="1600" dirty="0">
              <a:solidFill>
                <a:srgbClr val="000000"/>
              </a:solidFill>
              <a:latin typeface="Calibri" panose="020F0502020204030204" pitchFamily="34" charset="0"/>
            </a:endParaRPr>
          </a:p>
          <a:p>
            <a:pPr algn="just"/>
            <a:r>
              <a:rPr lang="pt-BR" sz="2800" b="1" u="none" strike="noStrike" baseline="0" dirty="0">
                <a:solidFill>
                  <a:srgbClr val="000000"/>
                </a:solidFill>
                <a:latin typeface="Calibri" panose="020F0502020204030204" pitchFamily="34" charset="0"/>
              </a:rPr>
              <a:t>LALB HARBOR SAFETY COMMITEE (LALB: LOS ANGELES AND LONG BEACH PORTS) </a:t>
            </a:r>
            <a:r>
              <a:rPr lang="pt-BR" sz="2800" b="1" u="none" strike="noStrike" baseline="0" dirty="0">
                <a:solidFill>
                  <a:srgbClr val="000000"/>
                </a:solidFill>
                <a:latin typeface="Calibri" panose="020F0502020204030204" pitchFamily="34" charset="0"/>
                <a:sym typeface="Wingdings" panose="05000000000000000000" pitchFamily="2" charset="2"/>
              </a:rPr>
              <a:t></a:t>
            </a:r>
            <a:r>
              <a:rPr lang="pt-BR" sz="2400" b="1" u="none" strike="noStrike" baseline="0" dirty="0">
                <a:solidFill>
                  <a:srgbClr val="000000"/>
                </a:solidFill>
                <a:latin typeface="Calibri" panose="020F0502020204030204" pitchFamily="34" charset="0"/>
              </a:rPr>
              <a:t>  </a:t>
            </a:r>
            <a:r>
              <a:rPr lang="pt-BR" sz="2400" b="0" i="0" u="none" strike="noStrike" baseline="0" dirty="0">
                <a:solidFill>
                  <a:srgbClr val="000000"/>
                </a:solidFill>
                <a:latin typeface="Calibri" panose="020F0502020204030204" pitchFamily="34" charset="0"/>
              </a:rPr>
              <a:t>LALB RULES, </a:t>
            </a:r>
            <a:r>
              <a:rPr lang="pt-BR" sz="2400" b="0" i="0" u="none" strike="noStrike" baseline="0" dirty="0" err="1">
                <a:solidFill>
                  <a:srgbClr val="000000"/>
                </a:solidFill>
                <a:latin typeface="Calibri" panose="020F0502020204030204" pitchFamily="34" charset="0"/>
              </a:rPr>
              <a:t>Appendix</a:t>
            </a:r>
            <a:r>
              <a:rPr lang="pt-BR" sz="2400" b="0" i="0" u="none" strike="noStrike" baseline="0" dirty="0">
                <a:solidFill>
                  <a:srgbClr val="000000"/>
                </a:solidFill>
                <a:latin typeface="Calibri" panose="020F0502020204030204" pitchFamily="34" charset="0"/>
              </a:rPr>
              <a:t> N </a:t>
            </a:r>
            <a:r>
              <a:rPr lang="pt-BR" sz="2400" b="0" i="0" u="none" strike="noStrike" baseline="0" dirty="0">
                <a:solidFill>
                  <a:srgbClr val="000000"/>
                </a:solidFill>
              </a:rPr>
              <a:t>- </a:t>
            </a:r>
            <a:r>
              <a:rPr lang="pt-BR" sz="2400" b="1" i="0" u="none" strike="noStrike" baseline="0" dirty="0">
                <a:solidFill>
                  <a:srgbClr val="FF0000"/>
                </a:solidFill>
              </a:rPr>
              <a:t>GANTRY CRANE SAFETY LETTER</a:t>
            </a:r>
          </a:p>
          <a:p>
            <a:pPr algn="just"/>
            <a:endParaRPr lang="pt-BR" sz="2400" dirty="0">
              <a:solidFill>
                <a:srgbClr val="FF0000"/>
              </a:solidFill>
            </a:endParaRPr>
          </a:p>
          <a:p>
            <a:pPr algn="just"/>
            <a:r>
              <a:rPr lang="pt-BR" sz="2800" b="1" dirty="0">
                <a:solidFill>
                  <a:srgbClr val="FF0000"/>
                </a:solidFill>
              </a:rPr>
              <a:t>(EX-NR-29) - </a:t>
            </a:r>
            <a:r>
              <a:rPr lang="pt-BR" sz="2800" b="1" i="0" u="none" strike="noStrike" baseline="0" dirty="0">
                <a:solidFill>
                  <a:srgbClr val="000000"/>
                </a:solidFill>
              </a:rPr>
              <a:t>MINISTÉRIO DO TRABALHO E EMPREGO </a:t>
            </a:r>
            <a:r>
              <a:rPr lang="pt-BR" sz="2800" b="1" i="0" u="none" strike="noStrike" baseline="0" dirty="0">
                <a:solidFill>
                  <a:srgbClr val="000000"/>
                </a:solidFill>
                <a:sym typeface="Wingdings" panose="05000000000000000000" pitchFamily="2" charset="2"/>
              </a:rPr>
              <a:t> </a:t>
            </a:r>
            <a:r>
              <a:rPr lang="pt-BR" sz="2400" b="1" i="0" u="none" strike="noStrike" baseline="0" dirty="0">
                <a:solidFill>
                  <a:srgbClr val="FF0000"/>
                </a:solidFill>
              </a:rPr>
              <a:t>GUIA DE BOAS PRÁTICAS </a:t>
            </a:r>
            <a:r>
              <a:rPr lang="pt-BR" sz="2400" b="0" i="0" u="none" strike="noStrike" baseline="0" dirty="0">
                <a:solidFill>
                  <a:srgbClr val="000000"/>
                </a:solidFill>
              </a:rPr>
              <a:t>PARA TRABALHO EM ALTURA NAS ATIVIDADES PORTUÁRIAS</a:t>
            </a:r>
            <a:endParaRPr lang="pt-BR" sz="2400" b="1" i="0" u="none" strike="noStrike" baseline="0" dirty="0">
              <a:solidFill>
                <a:srgbClr val="FF0000"/>
              </a:solidFill>
            </a:endParaRPr>
          </a:p>
        </p:txBody>
      </p:sp>
      <p:pic>
        <p:nvPicPr>
          <p:cNvPr id="2" name="Picture 2">
            <a:extLst>
              <a:ext uri="{FF2B5EF4-FFF2-40B4-BE49-F238E27FC236}">
                <a16:creationId xmlns:a16="http://schemas.microsoft.com/office/drawing/2014/main" id="{B3C6AD25-2F94-489E-95C5-91E0BCF89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AEE4C325-C7B3-D1C1-B633-FCAE32356816}"/>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628E803A-B159-E777-CD8D-273228850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70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195E479F-7A25-5F97-2346-276921153DDA}"/>
              </a:ext>
            </a:extLst>
          </p:cNvPr>
          <p:cNvSpPr txBox="1"/>
          <p:nvPr/>
        </p:nvSpPr>
        <p:spPr>
          <a:xfrm>
            <a:off x="1371602" y="256321"/>
            <a:ext cx="9896167" cy="1384995"/>
          </a:xfrm>
          <a:prstGeom prst="rect">
            <a:avLst/>
          </a:prstGeom>
          <a:noFill/>
        </p:spPr>
        <p:txBody>
          <a:bodyPr wrap="square" rtlCol="0">
            <a:spAutoFit/>
          </a:bodyPr>
          <a:lstStyle/>
          <a:p>
            <a:pPr algn="ctr"/>
            <a:r>
              <a:rPr lang="pt-BR" sz="4400" b="1" dirty="0"/>
              <a:t>NAVIO  X  GUINDASTE</a:t>
            </a:r>
          </a:p>
          <a:p>
            <a:pPr algn="ctr"/>
            <a:r>
              <a:rPr lang="pt-BR" sz="4000" b="1" dirty="0"/>
              <a:t>PRECAUÇÕES - MITIGAÇÃO DOS RISCOS</a:t>
            </a:r>
          </a:p>
        </p:txBody>
      </p:sp>
      <p:sp>
        <p:nvSpPr>
          <p:cNvPr id="5" name="CaixaDeTexto 4">
            <a:extLst>
              <a:ext uri="{FF2B5EF4-FFF2-40B4-BE49-F238E27FC236}">
                <a16:creationId xmlns:a16="http://schemas.microsoft.com/office/drawing/2014/main" id="{AFD78E8D-4B06-C863-B3D9-DF8A47C916C0}"/>
              </a:ext>
            </a:extLst>
          </p:cNvPr>
          <p:cNvSpPr txBox="1"/>
          <p:nvPr/>
        </p:nvSpPr>
        <p:spPr>
          <a:xfrm>
            <a:off x="506361" y="1816840"/>
            <a:ext cx="11179278" cy="5149743"/>
          </a:xfrm>
          <a:prstGeom prst="rect">
            <a:avLst/>
          </a:prstGeom>
          <a:noFill/>
        </p:spPr>
        <p:txBody>
          <a:bodyPr wrap="square" rtlCol="0">
            <a:spAutoFit/>
          </a:bodyPr>
          <a:lstStyle/>
          <a:p>
            <a:pPr marL="514350" indent="-514350" algn="just">
              <a:lnSpc>
                <a:spcPct val="120000"/>
              </a:lnSpc>
              <a:buAutoNum type="arabicParenR"/>
            </a:pPr>
            <a:r>
              <a:rPr lang="pt-BR" sz="3200" b="0" i="1" u="none" strike="noStrike" baseline="0" dirty="0">
                <a:solidFill>
                  <a:srgbClr val="000000"/>
                </a:solidFill>
                <a:latin typeface="Calibri" panose="020F0502020204030204" pitchFamily="34" charset="0"/>
              </a:rPr>
              <a:t>Antes da chegada ou partida de um navio de um berço, os </a:t>
            </a:r>
            <a:r>
              <a:rPr lang="pt-BR" sz="3200" i="1" u="none" strike="noStrike" baseline="0" dirty="0">
                <a:solidFill>
                  <a:srgbClr val="000000"/>
                </a:solidFill>
                <a:latin typeface="Calibri" panose="020F0502020204030204" pitchFamily="34" charset="0"/>
              </a:rPr>
              <a:t>guindastes de pórtico devem ser posicionados próximos uns dos outros, perto da seção de meio-navio </a:t>
            </a:r>
            <a:r>
              <a:rPr lang="pt-BR" sz="3200" b="0" i="1" u="none" strike="noStrike" baseline="0" dirty="0">
                <a:solidFill>
                  <a:srgbClr val="000000"/>
                </a:solidFill>
                <a:latin typeface="Calibri" panose="020F0502020204030204" pitchFamily="34" charset="0"/>
              </a:rPr>
              <a:t>(evitando o ângulo negativo da proa e da popa do navio).</a:t>
            </a:r>
          </a:p>
          <a:p>
            <a:pPr algn="just">
              <a:lnSpc>
                <a:spcPct val="120000"/>
              </a:lnSpc>
            </a:pPr>
            <a:endParaRPr lang="pt-BR" sz="1050" b="0" i="0" u="none" strike="noStrike" baseline="0" dirty="0">
              <a:solidFill>
                <a:srgbClr val="000000"/>
              </a:solidFill>
              <a:latin typeface="Calibri" panose="020F0502020204030204" pitchFamily="34" charset="0"/>
            </a:endParaRPr>
          </a:p>
          <a:p>
            <a:pPr marL="530225" indent="-530225" algn="just">
              <a:lnSpc>
                <a:spcPct val="120000"/>
              </a:lnSpc>
            </a:pPr>
            <a:r>
              <a:rPr lang="pt-BR" sz="3200" b="0" i="1" u="none" strike="noStrike" baseline="0" dirty="0">
                <a:solidFill>
                  <a:srgbClr val="000000"/>
                </a:solidFill>
                <a:latin typeface="Calibri" panose="020F0502020204030204" pitchFamily="34" charset="0"/>
              </a:rPr>
              <a:t>2) </a:t>
            </a:r>
            <a:r>
              <a:rPr lang="pt-BR" sz="3200" i="1" u="none" strike="noStrike" baseline="0" dirty="0">
                <a:solidFill>
                  <a:srgbClr val="000000"/>
                </a:solidFill>
                <a:latin typeface="Calibri" panose="020F0502020204030204" pitchFamily="34" charset="0"/>
              </a:rPr>
              <a:t>As lanças de guindastes de pórtico ociosos devem ser totalmente içadas sobre berços vazios</a:t>
            </a:r>
            <a:r>
              <a:rPr lang="pt-BR" sz="3200" b="0" i="1" u="none" strike="noStrike" baseline="0" dirty="0">
                <a:solidFill>
                  <a:srgbClr val="000000"/>
                </a:solidFill>
                <a:latin typeface="Calibri" panose="020F0502020204030204" pitchFamily="34" charset="0"/>
              </a:rPr>
              <a:t>. Se uma lança não puder ser içada, os operadores de rebocador e os Práticos devem ser notificados. </a:t>
            </a:r>
          </a:p>
        </p:txBody>
      </p:sp>
      <p:pic>
        <p:nvPicPr>
          <p:cNvPr id="2" name="Picture 2">
            <a:extLst>
              <a:ext uri="{FF2B5EF4-FFF2-40B4-BE49-F238E27FC236}">
                <a16:creationId xmlns:a16="http://schemas.microsoft.com/office/drawing/2014/main" id="{B498B329-FF7C-8FBF-35DA-395C3889E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A9DECC26-E389-FA08-E442-F915036C1E9A}"/>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6DEE7148-344A-E926-1297-E77D6D91F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ector reto 6">
            <a:extLst>
              <a:ext uri="{FF2B5EF4-FFF2-40B4-BE49-F238E27FC236}">
                <a16:creationId xmlns:a16="http://schemas.microsoft.com/office/drawing/2014/main" id="{09F5EE4E-9140-24C7-E2C4-E69310B1ED3E}"/>
              </a:ext>
            </a:extLst>
          </p:cNvPr>
          <p:cNvCxnSpPr>
            <a:cxnSpLocks/>
          </p:cNvCxnSpPr>
          <p:nvPr/>
        </p:nvCxnSpPr>
        <p:spPr>
          <a:xfrm>
            <a:off x="7614138" y="5521569"/>
            <a:ext cx="4006643" cy="98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to 7">
            <a:extLst>
              <a:ext uri="{FF2B5EF4-FFF2-40B4-BE49-F238E27FC236}">
                <a16:creationId xmlns:a16="http://schemas.microsoft.com/office/drawing/2014/main" id="{3E4AC919-D821-D8D6-F247-6794530453E8}"/>
              </a:ext>
            </a:extLst>
          </p:cNvPr>
          <p:cNvCxnSpPr>
            <a:cxnSpLocks/>
          </p:cNvCxnSpPr>
          <p:nvPr/>
        </p:nvCxnSpPr>
        <p:spPr>
          <a:xfrm>
            <a:off x="1051809" y="6148467"/>
            <a:ext cx="105689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CCDBF796-5A19-2B01-9796-70B7BBC38545}"/>
              </a:ext>
            </a:extLst>
          </p:cNvPr>
          <p:cNvCxnSpPr>
            <a:cxnSpLocks/>
          </p:cNvCxnSpPr>
          <p:nvPr/>
        </p:nvCxnSpPr>
        <p:spPr>
          <a:xfrm>
            <a:off x="1051809" y="6722745"/>
            <a:ext cx="1886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7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Video 2023-09-06 at 18.40.46">
            <a:hlinkClick r:id="" action="ppaction://media"/>
            <a:extLst>
              <a:ext uri="{FF2B5EF4-FFF2-40B4-BE49-F238E27FC236}">
                <a16:creationId xmlns:a16="http://schemas.microsoft.com/office/drawing/2014/main" id="{43F99715-89E7-FB92-C7FD-12E420BFE2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316"/>
            <a:ext cx="12192000" cy="6901132"/>
          </a:xfrm>
          <a:prstGeom prst="rect">
            <a:avLst/>
          </a:prstGeom>
        </p:spPr>
      </p:pic>
    </p:spTree>
    <p:extLst>
      <p:ext uri="{BB962C8B-B14F-4D97-AF65-F5344CB8AC3E}">
        <p14:creationId xmlns:p14="http://schemas.microsoft.com/office/powerpoint/2010/main" val="41246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195E479F-7A25-5F97-2346-276921153DDA}"/>
              </a:ext>
            </a:extLst>
          </p:cNvPr>
          <p:cNvSpPr txBox="1"/>
          <p:nvPr/>
        </p:nvSpPr>
        <p:spPr>
          <a:xfrm>
            <a:off x="1371602" y="256315"/>
            <a:ext cx="9896167" cy="1384995"/>
          </a:xfrm>
          <a:prstGeom prst="rect">
            <a:avLst/>
          </a:prstGeom>
          <a:noFill/>
        </p:spPr>
        <p:txBody>
          <a:bodyPr wrap="square" rtlCol="0">
            <a:spAutoFit/>
          </a:bodyPr>
          <a:lstStyle/>
          <a:p>
            <a:pPr algn="ctr"/>
            <a:r>
              <a:rPr lang="pt-BR" sz="4400" b="1" dirty="0"/>
              <a:t>NAVIO  X  GUINDASTE</a:t>
            </a:r>
          </a:p>
          <a:p>
            <a:pPr algn="ctr"/>
            <a:r>
              <a:rPr lang="pt-BR" sz="4000" b="1" dirty="0"/>
              <a:t>PRECAUÇÕES - MITIGAÇÃO DOS RISCOS</a:t>
            </a:r>
          </a:p>
        </p:txBody>
      </p:sp>
      <p:sp>
        <p:nvSpPr>
          <p:cNvPr id="5" name="CaixaDeTexto 4">
            <a:extLst>
              <a:ext uri="{FF2B5EF4-FFF2-40B4-BE49-F238E27FC236}">
                <a16:creationId xmlns:a16="http://schemas.microsoft.com/office/drawing/2014/main" id="{AFD78E8D-4B06-C863-B3D9-DF8A47C916C0}"/>
              </a:ext>
            </a:extLst>
          </p:cNvPr>
          <p:cNvSpPr txBox="1"/>
          <p:nvPr/>
        </p:nvSpPr>
        <p:spPr>
          <a:xfrm>
            <a:off x="506361" y="1862531"/>
            <a:ext cx="11179278" cy="4383379"/>
          </a:xfrm>
          <a:prstGeom prst="rect">
            <a:avLst/>
          </a:prstGeom>
          <a:noFill/>
        </p:spPr>
        <p:txBody>
          <a:bodyPr wrap="square" rtlCol="0">
            <a:spAutoFit/>
          </a:bodyPr>
          <a:lstStyle/>
          <a:p>
            <a:pPr marL="442913" indent="-442913" algn="just">
              <a:lnSpc>
                <a:spcPct val="120000"/>
              </a:lnSpc>
            </a:pPr>
            <a:r>
              <a:rPr lang="pt-BR" sz="3200" b="0" i="1" u="none" strike="noStrike" baseline="0" dirty="0">
                <a:solidFill>
                  <a:srgbClr val="000000"/>
                </a:solidFill>
                <a:latin typeface="Calibri" panose="020F0502020204030204" pitchFamily="34" charset="0"/>
              </a:rPr>
              <a:t>3) Os </a:t>
            </a:r>
            <a:r>
              <a:rPr lang="pt-BR" sz="3200" i="1" u="none" strike="noStrike" baseline="0" dirty="0">
                <a:solidFill>
                  <a:srgbClr val="000000"/>
                </a:solidFill>
                <a:latin typeface="Calibri" panose="020F0502020204030204" pitchFamily="34" charset="0"/>
              </a:rPr>
              <a:t>guindastes de pórtico não devem ser movidos enquanto um navio estiver atracando. Mover um guindaste pode colocá-lo em uma posição insegura e também desorientar e distrair o Prático da atracação. </a:t>
            </a:r>
          </a:p>
          <a:p>
            <a:pPr algn="just">
              <a:lnSpc>
                <a:spcPct val="120000"/>
              </a:lnSpc>
            </a:pPr>
            <a:endParaRPr lang="pt-BR" sz="1050" i="0" u="none" strike="noStrike" baseline="0" dirty="0">
              <a:solidFill>
                <a:srgbClr val="000000"/>
              </a:solidFill>
              <a:latin typeface="Calibri" panose="020F0502020204030204" pitchFamily="34" charset="0"/>
            </a:endParaRPr>
          </a:p>
          <a:p>
            <a:pPr marL="442913" indent="-442913" algn="just">
              <a:lnSpc>
                <a:spcPct val="120000"/>
              </a:lnSpc>
            </a:pPr>
            <a:r>
              <a:rPr lang="pt-BR" sz="3200" i="1" u="none" strike="noStrike" baseline="0" dirty="0">
                <a:solidFill>
                  <a:srgbClr val="000000"/>
                </a:solidFill>
                <a:latin typeface="Calibri" panose="020F0502020204030204" pitchFamily="34" charset="0"/>
              </a:rPr>
              <a:t>4) Nenhum funcionário deve ser autorizado a subir em um guindaste de pórtico durante as operações de atracação ou desatracação. </a:t>
            </a:r>
            <a:endParaRPr lang="pt-BR" sz="3200" dirty="0"/>
          </a:p>
        </p:txBody>
      </p:sp>
      <p:pic>
        <p:nvPicPr>
          <p:cNvPr id="2" name="Picture 2">
            <a:extLst>
              <a:ext uri="{FF2B5EF4-FFF2-40B4-BE49-F238E27FC236}">
                <a16:creationId xmlns:a16="http://schemas.microsoft.com/office/drawing/2014/main" id="{2B0AA90C-9CD6-11D7-1E1F-ED55352C2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809F0C4-3179-1370-784E-05AE2F028305}"/>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86BFF011-19ED-D71B-4AD6-AE822FF9B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228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195E479F-7A25-5F97-2346-276921153DDA}"/>
              </a:ext>
            </a:extLst>
          </p:cNvPr>
          <p:cNvSpPr txBox="1"/>
          <p:nvPr/>
        </p:nvSpPr>
        <p:spPr>
          <a:xfrm>
            <a:off x="1371602" y="256315"/>
            <a:ext cx="9896167" cy="1384995"/>
          </a:xfrm>
          <a:prstGeom prst="rect">
            <a:avLst/>
          </a:prstGeom>
          <a:noFill/>
        </p:spPr>
        <p:txBody>
          <a:bodyPr wrap="square" rtlCol="0">
            <a:spAutoFit/>
          </a:bodyPr>
          <a:lstStyle/>
          <a:p>
            <a:pPr algn="ctr"/>
            <a:r>
              <a:rPr lang="pt-BR" sz="4400" b="1" dirty="0"/>
              <a:t>NAVIO  X  GUINDASTE</a:t>
            </a:r>
          </a:p>
          <a:p>
            <a:pPr algn="ctr"/>
            <a:r>
              <a:rPr lang="pt-BR" sz="4000" b="1" dirty="0"/>
              <a:t>PRECAUÇÕES - MITIGAÇÃO DOS RISCOS</a:t>
            </a:r>
          </a:p>
        </p:txBody>
      </p:sp>
      <p:sp>
        <p:nvSpPr>
          <p:cNvPr id="5" name="CaixaDeTexto 4">
            <a:extLst>
              <a:ext uri="{FF2B5EF4-FFF2-40B4-BE49-F238E27FC236}">
                <a16:creationId xmlns:a16="http://schemas.microsoft.com/office/drawing/2014/main" id="{AFD78E8D-4B06-C863-B3D9-DF8A47C916C0}"/>
              </a:ext>
            </a:extLst>
          </p:cNvPr>
          <p:cNvSpPr txBox="1"/>
          <p:nvPr/>
        </p:nvSpPr>
        <p:spPr>
          <a:xfrm>
            <a:off x="506361" y="1862531"/>
            <a:ext cx="11179278" cy="1899623"/>
          </a:xfrm>
          <a:prstGeom prst="rect">
            <a:avLst/>
          </a:prstGeom>
          <a:noFill/>
        </p:spPr>
        <p:txBody>
          <a:bodyPr wrap="square" rtlCol="0">
            <a:spAutoFit/>
          </a:bodyPr>
          <a:lstStyle/>
          <a:p>
            <a:pPr marL="442913" indent="-442913" algn="just">
              <a:lnSpc>
                <a:spcPct val="120000"/>
              </a:lnSpc>
            </a:pPr>
            <a:r>
              <a:rPr lang="pt-BR" sz="3200" i="1" dirty="0">
                <a:solidFill>
                  <a:srgbClr val="000000"/>
                </a:solidFill>
                <a:latin typeface="Calibri" panose="020F0502020204030204" pitchFamily="34" charset="0"/>
              </a:rPr>
              <a:t>5</a:t>
            </a:r>
            <a:r>
              <a:rPr lang="pt-BR" sz="3200" b="0" i="1" u="none" strike="noStrike" baseline="0" dirty="0">
                <a:solidFill>
                  <a:srgbClr val="000000"/>
                </a:solidFill>
                <a:latin typeface="Calibri" panose="020F0502020204030204" pitchFamily="34" charset="0"/>
              </a:rPr>
              <a:t>) </a:t>
            </a:r>
            <a:r>
              <a:rPr lang="pt-BR" sz="3600" b="1" i="1" u="none" strike="noStrike" baseline="0" dirty="0">
                <a:solidFill>
                  <a:srgbClr val="FF0000"/>
                </a:solidFill>
                <a:latin typeface="Calibri" panose="020F0502020204030204" pitchFamily="34" charset="0"/>
              </a:rPr>
              <a:t>SUGESTÃO:</a:t>
            </a:r>
            <a:r>
              <a:rPr lang="pt-BR" sz="3200" b="0" i="1" u="none" strike="noStrike" baseline="0" dirty="0">
                <a:solidFill>
                  <a:srgbClr val="000000"/>
                </a:solidFill>
                <a:latin typeface="Calibri" panose="020F0502020204030204" pitchFamily="34" charset="0"/>
              </a:rPr>
              <a:t> Em terminais com canais estreitos, cessar o trabalho e levantar a lança dos guindastes que estiverem operando em um navio </a:t>
            </a:r>
            <a:r>
              <a:rPr lang="pt-BR" sz="3200" i="1" dirty="0">
                <a:solidFill>
                  <a:srgbClr val="000000"/>
                </a:solidFill>
                <a:latin typeface="Calibri" panose="020F0502020204030204" pitchFamily="34" charset="0"/>
              </a:rPr>
              <a:t>pelo qual passará o navio em manobra.</a:t>
            </a:r>
            <a:endParaRPr lang="pt-BR" sz="3200" dirty="0"/>
          </a:p>
        </p:txBody>
      </p:sp>
      <p:pic>
        <p:nvPicPr>
          <p:cNvPr id="2" name="Picture 2">
            <a:extLst>
              <a:ext uri="{FF2B5EF4-FFF2-40B4-BE49-F238E27FC236}">
                <a16:creationId xmlns:a16="http://schemas.microsoft.com/office/drawing/2014/main" id="{2B0AA90C-9CD6-11D7-1E1F-ED55352C2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809F0C4-3179-1370-784E-05AE2F028305}"/>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86BFF011-19ED-D71B-4AD6-AE822FF9B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2DFFF47-371B-BA8E-85B5-69C9DEF7D5CB}"/>
              </a:ext>
            </a:extLst>
          </p:cNvPr>
          <p:cNvSpPr txBox="1"/>
          <p:nvPr/>
        </p:nvSpPr>
        <p:spPr>
          <a:xfrm>
            <a:off x="506361" y="3946185"/>
            <a:ext cx="11179278" cy="2646878"/>
          </a:xfrm>
          <a:prstGeom prst="rect">
            <a:avLst/>
          </a:prstGeom>
          <a:noFill/>
          <a:ln w="76200">
            <a:solidFill>
              <a:srgbClr val="FF0000"/>
            </a:solidFill>
          </a:ln>
        </p:spPr>
        <p:txBody>
          <a:bodyPr wrap="square" rtlCol="0">
            <a:spAutoFit/>
          </a:bodyPr>
          <a:lstStyle/>
          <a:p>
            <a:pPr algn="ctr"/>
            <a:r>
              <a:rPr lang="pt-BR" sz="16600" b="1" dirty="0"/>
              <a:t>MITIGAÇÃO</a:t>
            </a:r>
          </a:p>
        </p:txBody>
      </p:sp>
    </p:spTree>
    <p:extLst>
      <p:ext uri="{BB962C8B-B14F-4D97-AF65-F5344CB8AC3E}">
        <p14:creationId xmlns:p14="http://schemas.microsoft.com/office/powerpoint/2010/main" val="60874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ixaDeTexto 8">
            <a:extLst>
              <a:ext uri="{FF2B5EF4-FFF2-40B4-BE49-F238E27FC236}">
                <a16:creationId xmlns:a16="http://schemas.microsoft.com/office/drawing/2014/main" id="{195E479F-7A25-5F97-2346-276921153DDA}"/>
              </a:ext>
            </a:extLst>
          </p:cNvPr>
          <p:cNvSpPr txBox="1"/>
          <p:nvPr/>
        </p:nvSpPr>
        <p:spPr>
          <a:xfrm>
            <a:off x="1371602" y="256315"/>
            <a:ext cx="9896167" cy="769441"/>
          </a:xfrm>
          <a:prstGeom prst="rect">
            <a:avLst/>
          </a:prstGeom>
          <a:noFill/>
        </p:spPr>
        <p:txBody>
          <a:bodyPr wrap="square" rtlCol="0">
            <a:spAutoFit/>
          </a:bodyPr>
          <a:lstStyle/>
          <a:p>
            <a:pPr algn="ctr"/>
            <a:r>
              <a:rPr lang="pt-BR" sz="4400" b="1" dirty="0"/>
              <a:t>PLANEJAMENTO PORTUÁRIO</a:t>
            </a:r>
            <a:endParaRPr lang="pt-BR" sz="4000" b="1" dirty="0"/>
          </a:p>
        </p:txBody>
      </p:sp>
      <p:pic>
        <p:nvPicPr>
          <p:cNvPr id="2" name="Picture 2">
            <a:extLst>
              <a:ext uri="{FF2B5EF4-FFF2-40B4-BE49-F238E27FC236}">
                <a16:creationId xmlns:a16="http://schemas.microsoft.com/office/drawing/2014/main" id="{2B0AA90C-9CD6-11D7-1E1F-ED55352C2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809F0C4-3179-1370-784E-05AE2F028305}"/>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86BFF011-19ED-D71B-4AD6-AE822FF9B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32DFFF47-371B-BA8E-85B5-69C9DEF7D5CB}"/>
              </a:ext>
            </a:extLst>
          </p:cNvPr>
          <p:cNvSpPr txBox="1"/>
          <p:nvPr/>
        </p:nvSpPr>
        <p:spPr>
          <a:xfrm>
            <a:off x="506361" y="2479695"/>
            <a:ext cx="11179278" cy="2646878"/>
          </a:xfrm>
          <a:prstGeom prst="rect">
            <a:avLst/>
          </a:prstGeom>
          <a:noFill/>
          <a:ln w="76200">
            <a:solidFill>
              <a:srgbClr val="FF0000"/>
            </a:solidFill>
          </a:ln>
        </p:spPr>
        <p:txBody>
          <a:bodyPr wrap="square" rtlCol="0">
            <a:spAutoFit/>
          </a:bodyPr>
          <a:lstStyle/>
          <a:p>
            <a:pPr algn="ctr"/>
            <a:r>
              <a:rPr lang="pt-BR" sz="16600" b="1" dirty="0"/>
              <a:t>PREVENÇÃO</a:t>
            </a:r>
          </a:p>
        </p:txBody>
      </p:sp>
      <p:cxnSp>
        <p:nvCxnSpPr>
          <p:cNvPr id="8" name="Conector reto 7">
            <a:extLst>
              <a:ext uri="{FF2B5EF4-FFF2-40B4-BE49-F238E27FC236}">
                <a16:creationId xmlns:a16="http://schemas.microsoft.com/office/drawing/2014/main" id="{D39308B8-D567-9C81-DE46-43AB80BA6826}"/>
              </a:ext>
            </a:extLst>
          </p:cNvPr>
          <p:cNvCxnSpPr>
            <a:cxnSpLocks/>
          </p:cNvCxnSpPr>
          <p:nvPr/>
        </p:nvCxnSpPr>
        <p:spPr>
          <a:xfrm>
            <a:off x="2881224" y="1025756"/>
            <a:ext cx="683212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1DAB458-E8B3-C6C5-51D5-D1BEE490B78C}"/>
              </a:ext>
            </a:extLst>
          </p:cNvPr>
          <p:cNvPicPr>
            <a:picLocks noChangeAspect="1"/>
          </p:cNvPicPr>
          <p:nvPr/>
        </p:nvPicPr>
        <p:blipFill>
          <a:blip r:embed="rId2"/>
          <a:stretch>
            <a:fillRect/>
          </a:stretch>
        </p:blipFill>
        <p:spPr>
          <a:xfrm>
            <a:off x="7906832" y="1574304"/>
            <a:ext cx="4060675" cy="5142415"/>
          </a:xfrm>
          <a:prstGeom prst="rect">
            <a:avLst/>
          </a:prstGeom>
        </p:spPr>
      </p:pic>
      <p:sp>
        <p:nvSpPr>
          <p:cNvPr id="7" name="CaixaDeTexto 6">
            <a:extLst>
              <a:ext uri="{FF2B5EF4-FFF2-40B4-BE49-F238E27FC236}">
                <a16:creationId xmlns:a16="http://schemas.microsoft.com/office/drawing/2014/main" id="{177C4CDA-2F1D-1C9D-631C-6B2BF90F67F2}"/>
              </a:ext>
            </a:extLst>
          </p:cNvPr>
          <p:cNvSpPr txBox="1"/>
          <p:nvPr/>
        </p:nvSpPr>
        <p:spPr>
          <a:xfrm>
            <a:off x="300693" y="1641310"/>
            <a:ext cx="7243311" cy="2923877"/>
          </a:xfrm>
          <a:prstGeom prst="rect">
            <a:avLst/>
          </a:prstGeom>
          <a:solidFill>
            <a:srgbClr val="FFFF00"/>
          </a:solidFill>
          <a:ln w="161925" cmpd="tri">
            <a:solidFill>
              <a:srgbClr val="FF0000"/>
            </a:solidFill>
          </a:ln>
        </p:spPr>
        <p:txBody>
          <a:bodyPr wrap="square" rtlCol="0">
            <a:spAutoFit/>
          </a:bodyPr>
          <a:lstStyle/>
          <a:p>
            <a:pPr algn="ctr"/>
            <a:r>
              <a:rPr lang="en-US" sz="3600" b="1" i="0" dirty="0">
                <a:solidFill>
                  <a:srgbClr val="0F1111"/>
                </a:solidFill>
                <a:effectLst/>
              </a:rPr>
              <a:t>PORT DESIGNER’S HANDBOOK</a:t>
            </a:r>
          </a:p>
          <a:p>
            <a:pPr algn="ctr"/>
            <a:r>
              <a:rPr lang="en-US" sz="3600" b="1" i="0" dirty="0">
                <a:solidFill>
                  <a:srgbClr val="0F1111"/>
                </a:solidFill>
                <a:effectLst/>
              </a:rPr>
              <a:t>Fourth edition</a:t>
            </a:r>
          </a:p>
          <a:p>
            <a:pPr algn="ctr"/>
            <a:r>
              <a:rPr lang="pt-BR" sz="3600" b="1" i="0" dirty="0">
                <a:solidFill>
                  <a:srgbClr val="0F1111"/>
                </a:solidFill>
                <a:effectLst/>
              </a:rPr>
              <a:t>Carl A. </a:t>
            </a:r>
            <a:r>
              <a:rPr lang="pt-BR" sz="3600" b="1" i="0" dirty="0" err="1">
                <a:solidFill>
                  <a:srgbClr val="0F1111"/>
                </a:solidFill>
                <a:effectLst/>
              </a:rPr>
              <a:t>Thoresen</a:t>
            </a:r>
            <a:endParaRPr lang="pt-BR" sz="3600" b="1" dirty="0">
              <a:solidFill>
                <a:srgbClr val="0F1111"/>
              </a:solidFill>
            </a:endParaRPr>
          </a:p>
          <a:p>
            <a:pPr algn="ctr"/>
            <a:endParaRPr lang="pt-BR" sz="1600" b="1" dirty="0">
              <a:solidFill>
                <a:srgbClr val="0F1111"/>
              </a:solidFill>
            </a:endParaRPr>
          </a:p>
          <a:p>
            <a:pPr algn="ctr"/>
            <a:r>
              <a:rPr lang="pt-BR" sz="2800" b="1" dirty="0">
                <a:solidFill>
                  <a:srgbClr val="0F1111"/>
                </a:solidFill>
              </a:rPr>
              <a:t>ICE </a:t>
            </a:r>
            <a:r>
              <a:rPr lang="pt-BR" sz="2800" b="1" dirty="0" err="1">
                <a:solidFill>
                  <a:srgbClr val="0F1111"/>
                </a:solidFill>
              </a:rPr>
              <a:t>Publishing</a:t>
            </a:r>
            <a:endParaRPr lang="pt-BR" sz="2800" b="1" dirty="0">
              <a:solidFill>
                <a:srgbClr val="0F1111"/>
              </a:solidFill>
            </a:endParaRPr>
          </a:p>
          <a:p>
            <a:pPr algn="ctr"/>
            <a:r>
              <a:rPr lang="pt-BR" sz="2800" b="1" dirty="0" err="1">
                <a:solidFill>
                  <a:srgbClr val="0F1111"/>
                </a:solidFill>
              </a:rPr>
              <a:t>Institution</a:t>
            </a:r>
            <a:r>
              <a:rPr lang="pt-BR" sz="2800" b="1" dirty="0">
                <a:solidFill>
                  <a:srgbClr val="0F1111"/>
                </a:solidFill>
              </a:rPr>
              <a:t> </a:t>
            </a:r>
            <a:r>
              <a:rPr lang="pt-BR" sz="2800" b="1" dirty="0" err="1">
                <a:solidFill>
                  <a:srgbClr val="0F1111"/>
                </a:solidFill>
              </a:rPr>
              <a:t>of</a:t>
            </a:r>
            <a:r>
              <a:rPr lang="pt-BR" sz="2800" b="1" dirty="0">
                <a:solidFill>
                  <a:srgbClr val="0F1111"/>
                </a:solidFill>
              </a:rPr>
              <a:t> Civil </a:t>
            </a:r>
            <a:r>
              <a:rPr lang="pt-BR" sz="2800" b="1" dirty="0" err="1">
                <a:solidFill>
                  <a:srgbClr val="0F1111"/>
                </a:solidFill>
              </a:rPr>
              <a:t>Engineers</a:t>
            </a:r>
            <a:r>
              <a:rPr lang="pt-BR" sz="2800" b="1" dirty="0">
                <a:solidFill>
                  <a:srgbClr val="0F1111"/>
                </a:solidFill>
              </a:rPr>
              <a:t> (UK / </a:t>
            </a:r>
            <a:r>
              <a:rPr lang="pt-BR" sz="2800" b="1" dirty="0" err="1">
                <a:solidFill>
                  <a:srgbClr val="0F1111"/>
                </a:solidFill>
              </a:rPr>
              <a:t>worldwide</a:t>
            </a:r>
            <a:r>
              <a:rPr lang="pt-BR" sz="2800" b="1" dirty="0">
                <a:solidFill>
                  <a:srgbClr val="0F1111"/>
                </a:solidFill>
              </a:rPr>
              <a:t>)</a:t>
            </a:r>
            <a:endParaRPr lang="pt-BR" sz="2800" dirty="0"/>
          </a:p>
        </p:txBody>
      </p:sp>
      <p:sp>
        <p:nvSpPr>
          <p:cNvPr id="8" name="CaixaDeTexto 7">
            <a:extLst>
              <a:ext uri="{FF2B5EF4-FFF2-40B4-BE49-F238E27FC236}">
                <a16:creationId xmlns:a16="http://schemas.microsoft.com/office/drawing/2014/main" id="{FA50171B-1FC7-4C6A-C51A-C2C1A84A880F}"/>
              </a:ext>
            </a:extLst>
          </p:cNvPr>
          <p:cNvSpPr txBox="1"/>
          <p:nvPr/>
        </p:nvSpPr>
        <p:spPr>
          <a:xfrm>
            <a:off x="1524000" y="6328072"/>
            <a:ext cx="5155788" cy="461665"/>
          </a:xfrm>
          <a:prstGeom prst="rect">
            <a:avLst/>
          </a:prstGeom>
          <a:noFill/>
        </p:spPr>
        <p:txBody>
          <a:bodyPr wrap="square" rtlCol="0">
            <a:spAutoFit/>
          </a:bodyPr>
          <a:lstStyle/>
          <a:p>
            <a:r>
              <a:rPr lang="pt-BR" sz="2400" b="1" dirty="0"/>
              <a:t>1ª ED              2ª ED              3ª ED</a:t>
            </a:r>
          </a:p>
        </p:txBody>
      </p:sp>
      <p:pic>
        <p:nvPicPr>
          <p:cNvPr id="11" name="Imagem 10">
            <a:extLst>
              <a:ext uri="{FF2B5EF4-FFF2-40B4-BE49-F238E27FC236}">
                <a16:creationId xmlns:a16="http://schemas.microsoft.com/office/drawing/2014/main" id="{29251E75-463A-6988-3838-A79C9AAE1684}"/>
              </a:ext>
            </a:extLst>
          </p:cNvPr>
          <p:cNvPicPr>
            <a:picLocks noChangeAspect="1"/>
          </p:cNvPicPr>
          <p:nvPr/>
        </p:nvPicPr>
        <p:blipFill>
          <a:blip r:embed="rId3"/>
          <a:stretch>
            <a:fillRect/>
          </a:stretch>
        </p:blipFill>
        <p:spPr>
          <a:xfrm>
            <a:off x="4577440" y="4772750"/>
            <a:ext cx="1240231" cy="1592395"/>
          </a:xfrm>
          <a:prstGeom prst="rect">
            <a:avLst/>
          </a:prstGeom>
        </p:spPr>
      </p:pic>
      <p:pic>
        <p:nvPicPr>
          <p:cNvPr id="13" name="Imagem 12">
            <a:extLst>
              <a:ext uri="{FF2B5EF4-FFF2-40B4-BE49-F238E27FC236}">
                <a16:creationId xmlns:a16="http://schemas.microsoft.com/office/drawing/2014/main" id="{F8B65E7E-A5F9-5866-C678-873A2ECE49F1}"/>
              </a:ext>
            </a:extLst>
          </p:cNvPr>
          <p:cNvPicPr>
            <a:picLocks noChangeAspect="1"/>
          </p:cNvPicPr>
          <p:nvPr/>
        </p:nvPicPr>
        <p:blipFill>
          <a:blip r:embed="rId4"/>
          <a:stretch>
            <a:fillRect/>
          </a:stretch>
        </p:blipFill>
        <p:spPr>
          <a:xfrm>
            <a:off x="2956154" y="4773443"/>
            <a:ext cx="1185036" cy="1622018"/>
          </a:xfrm>
          <a:prstGeom prst="rect">
            <a:avLst/>
          </a:prstGeom>
        </p:spPr>
      </p:pic>
      <p:pic>
        <p:nvPicPr>
          <p:cNvPr id="15" name="Imagem 14">
            <a:extLst>
              <a:ext uri="{FF2B5EF4-FFF2-40B4-BE49-F238E27FC236}">
                <a16:creationId xmlns:a16="http://schemas.microsoft.com/office/drawing/2014/main" id="{03E44472-81C7-7948-B03D-9CA6DE828393}"/>
              </a:ext>
            </a:extLst>
          </p:cNvPr>
          <p:cNvPicPr>
            <a:picLocks noChangeAspect="1"/>
          </p:cNvPicPr>
          <p:nvPr/>
        </p:nvPicPr>
        <p:blipFill>
          <a:blip r:embed="rId5"/>
          <a:stretch>
            <a:fillRect/>
          </a:stretch>
        </p:blipFill>
        <p:spPr>
          <a:xfrm>
            <a:off x="1334867" y="4772750"/>
            <a:ext cx="1185037" cy="1592394"/>
          </a:xfrm>
          <a:prstGeom prst="rect">
            <a:avLst/>
          </a:prstGeom>
        </p:spPr>
      </p:pic>
      <p:sp>
        <p:nvSpPr>
          <p:cNvPr id="16" name="CaixaDeTexto 15">
            <a:extLst>
              <a:ext uri="{FF2B5EF4-FFF2-40B4-BE49-F238E27FC236}">
                <a16:creationId xmlns:a16="http://schemas.microsoft.com/office/drawing/2014/main" id="{2C94CBE8-C568-6A40-4FB5-F73CFD1E6408}"/>
              </a:ext>
            </a:extLst>
          </p:cNvPr>
          <p:cNvSpPr txBox="1"/>
          <p:nvPr/>
        </p:nvSpPr>
        <p:spPr>
          <a:xfrm>
            <a:off x="1371602" y="256315"/>
            <a:ext cx="9896167" cy="1384995"/>
          </a:xfrm>
          <a:prstGeom prst="rect">
            <a:avLst/>
          </a:prstGeom>
          <a:noFill/>
        </p:spPr>
        <p:txBody>
          <a:bodyPr wrap="square" rtlCol="0">
            <a:spAutoFit/>
          </a:bodyPr>
          <a:lstStyle/>
          <a:p>
            <a:pPr algn="ctr"/>
            <a:r>
              <a:rPr lang="pt-BR" sz="4400" b="1" dirty="0"/>
              <a:t>NAVIO  X  GUINDASTE</a:t>
            </a:r>
          </a:p>
          <a:p>
            <a:pPr algn="ctr"/>
            <a:r>
              <a:rPr lang="pt-BR" sz="4000" b="1" dirty="0">
                <a:solidFill>
                  <a:srgbClr val="FF0000"/>
                </a:solidFill>
                <a:sym typeface="Wingdings" panose="05000000000000000000" pitchFamily="2" charset="2"/>
              </a:rPr>
              <a:t> </a:t>
            </a:r>
            <a:r>
              <a:rPr lang="pt-BR" sz="4000" b="1" dirty="0">
                <a:solidFill>
                  <a:srgbClr val="FF0000"/>
                </a:solidFill>
              </a:rPr>
              <a:t>PREVENÇÃO DO RISCO </a:t>
            </a:r>
            <a:r>
              <a:rPr lang="pt-BR" sz="4000" b="1" dirty="0">
                <a:solidFill>
                  <a:srgbClr val="FF0000"/>
                </a:solidFill>
                <a:sym typeface="Wingdings" panose="05000000000000000000" pitchFamily="2" charset="2"/>
              </a:rPr>
              <a:t></a:t>
            </a:r>
            <a:endParaRPr lang="pt-BR" sz="4000" b="1" dirty="0">
              <a:solidFill>
                <a:srgbClr val="FF0000"/>
              </a:solidFill>
            </a:endParaRPr>
          </a:p>
        </p:txBody>
      </p:sp>
      <p:pic>
        <p:nvPicPr>
          <p:cNvPr id="2" name="Picture 2">
            <a:extLst>
              <a:ext uri="{FF2B5EF4-FFF2-40B4-BE49-F238E27FC236}">
                <a16:creationId xmlns:a16="http://schemas.microsoft.com/office/drawing/2014/main" id="{EFC8C37E-7B3F-F751-7BBD-478447421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873F8C54-1BCD-A332-52A5-614CBFD46A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CFECCFE3-8C42-6942-BDC3-FACD98F493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257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FB8260F-379E-6648-CF23-B6335BDDB1BF}"/>
              </a:ext>
            </a:extLst>
          </p:cNvPr>
          <p:cNvPicPr>
            <a:picLocks noChangeAspect="1"/>
          </p:cNvPicPr>
          <p:nvPr/>
        </p:nvPicPr>
        <p:blipFill>
          <a:blip r:embed="rId2"/>
          <a:stretch>
            <a:fillRect/>
          </a:stretch>
        </p:blipFill>
        <p:spPr>
          <a:xfrm>
            <a:off x="373865" y="2140928"/>
            <a:ext cx="2709843" cy="3431728"/>
          </a:xfrm>
          <a:prstGeom prst="rect">
            <a:avLst/>
          </a:prstGeom>
        </p:spPr>
      </p:pic>
      <p:sp>
        <p:nvSpPr>
          <p:cNvPr id="5" name="CaixaDeTexto 4">
            <a:extLst>
              <a:ext uri="{FF2B5EF4-FFF2-40B4-BE49-F238E27FC236}">
                <a16:creationId xmlns:a16="http://schemas.microsoft.com/office/drawing/2014/main" id="{54574100-EFE3-EC34-4645-D30220BD018D}"/>
              </a:ext>
            </a:extLst>
          </p:cNvPr>
          <p:cNvSpPr txBox="1"/>
          <p:nvPr/>
        </p:nvSpPr>
        <p:spPr>
          <a:xfrm>
            <a:off x="0" y="5610756"/>
            <a:ext cx="3457575" cy="923330"/>
          </a:xfrm>
          <a:prstGeom prst="rect">
            <a:avLst/>
          </a:prstGeom>
          <a:noFill/>
        </p:spPr>
        <p:txBody>
          <a:bodyPr wrap="square">
            <a:spAutoFit/>
          </a:bodyPr>
          <a:lstStyle/>
          <a:p>
            <a:pPr algn="ctr"/>
            <a:r>
              <a:rPr lang="en-US" sz="1800" b="1" i="0" dirty="0">
                <a:solidFill>
                  <a:srgbClr val="0F1111"/>
                </a:solidFill>
                <a:effectLst/>
              </a:rPr>
              <a:t>PORT DESIGNER’S HANDBOOK</a:t>
            </a:r>
          </a:p>
          <a:p>
            <a:pPr algn="ctr"/>
            <a:r>
              <a:rPr lang="en-US" sz="1800" b="1" i="0" dirty="0">
                <a:solidFill>
                  <a:srgbClr val="0F1111"/>
                </a:solidFill>
                <a:effectLst/>
              </a:rPr>
              <a:t>Fourth edition</a:t>
            </a:r>
          </a:p>
          <a:p>
            <a:pPr algn="ctr"/>
            <a:r>
              <a:rPr lang="pt-BR" sz="1800" b="1" i="0" dirty="0">
                <a:solidFill>
                  <a:srgbClr val="0F1111"/>
                </a:solidFill>
                <a:effectLst/>
              </a:rPr>
              <a:t>Carl A. </a:t>
            </a:r>
            <a:r>
              <a:rPr lang="pt-BR" sz="1800" b="1" i="0" dirty="0" err="1">
                <a:solidFill>
                  <a:srgbClr val="0F1111"/>
                </a:solidFill>
                <a:effectLst/>
              </a:rPr>
              <a:t>Thoresen</a:t>
            </a:r>
            <a:endParaRPr lang="pt-BR" sz="1800" b="1" dirty="0">
              <a:solidFill>
                <a:srgbClr val="0F1111"/>
              </a:solidFill>
            </a:endParaRPr>
          </a:p>
        </p:txBody>
      </p:sp>
      <p:pic>
        <p:nvPicPr>
          <p:cNvPr id="3" name="Picture 2">
            <a:extLst>
              <a:ext uri="{FF2B5EF4-FFF2-40B4-BE49-F238E27FC236}">
                <a16:creationId xmlns:a16="http://schemas.microsoft.com/office/drawing/2014/main" id="{44D4FFD2-52A2-F000-DB31-CCD4E8CC3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EFBCCB5-5979-C0B8-D387-8F2D1B332FE3}"/>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8" name="Picture 2" descr="Praticagem do Brasil">
            <a:extLst>
              <a:ext uri="{FF2B5EF4-FFF2-40B4-BE49-F238E27FC236}">
                <a16:creationId xmlns:a16="http://schemas.microsoft.com/office/drawing/2014/main" id="{297B4B87-9CB7-A863-3E0D-50AC9EFD7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6EA279CE-DCC2-57E6-7598-044237DD371B}"/>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13" name="Imagem 12">
            <a:extLst>
              <a:ext uri="{FF2B5EF4-FFF2-40B4-BE49-F238E27FC236}">
                <a16:creationId xmlns:a16="http://schemas.microsoft.com/office/drawing/2014/main" id="{9B628B69-B768-B999-1038-8B2AF5E88E26}"/>
              </a:ext>
            </a:extLst>
          </p:cNvPr>
          <p:cNvPicPr>
            <a:picLocks noChangeAspect="1"/>
          </p:cNvPicPr>
          <p:nvPr/>
        </p:nvPicPr>
        <p:blipFill>
          <a:blip r:embed="rId5"/>
          <a:stretch>
            <a:fillRect/>
          </a:stretch>
        </p:blipFill>
        <p:spPr>
          <a:xfrm>
            <a:off x="4370794" y="1038161"/>
            <a:ext cx="4363633" cy="5509445"/>
          </a:xfrm>
          <a:prstGeom prst="rect">
            <a:avLst/>
          </a:prstGeom>
        </p:spPr>
      </p:pic>
      <p:sp>
        <p:nvSpPr>
          <p:cNvPr id="10" name="Retângulo 9">
            <a:extLst>
              <a:ext uri="{FF2B5EF4-FFF2-40B4-BE49-F238E27FC236}">
                <a16:creationId xmlns:a16="http://schemas.microsoft.com/office/drawing/2014/main" id="{36C04940-B44F-DBE3-D0BC-9A3ACEC3322A}"/>
              </a:ext>
            </a:extLst>
          </p:cNvPr>
          <p:cNvSpPr/>
          <p:nvPr/>
        </p:nvSpPr>
        <p:spPr>
          <a:xfrm>
            <a:off x="4258104" y="4331369"/>
            <a:ext cx="4589012" cy="12793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6595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71DAB458-E8B3-C6C5-51D5-D1BEE490B78C}"/>
              </a:ext>
            </a:extLst>
          </p:cNvPr>
          <p:cNvPicPr>
            <a:picLocks noChangeAspect="1"/>
          </p:cNvPicPr>
          <p:nvPr/>
        </p:nvPicPr>
        <p:blipFill>
          <a:blip r:embed="rId2"/>
          <a:stretch>
            <a:fillRect/>
          </a:stretch>
        </p:blipFill>
        <p:spPr>
          <a:xfrm>
            <a:off x="373865" y="1950428"/>
            <a:ext cx="2709843" cy="3431728"/>
          </a:xfrm>
          <a:prstGeom prst="rect">
            <a:avLst/>
          </a:prstGeom>
        </p:spPr>
      </p:pic>
      <p:sp>
        <p:nvSpPr>
          <p:cNvPr id="9" name="CaixaDeTexto 8">
            <a:extLst>
              <a:ext uri="{FF2B5EF4-FFF2-40B4-BE49-F238E27FC236}">
                <a16:creationId xmlns:a16="http://schemas.microsoft.com/office/drawing/2014/main" id="{195E479F-7A25-5F97-2346-276921153DDA}"/>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sp>
        <p:nvSpPr>
          <p:cNvPr id="5" name="CaixaDeTexto 4">
            <a:extLst>
              <a:ext uri="{FF2B5EF4-FFF2-40B4-BE49-F238E27FC236}">
                <a16:creationId xmlns:a16="http://schemas.microsoft.com/office/drawing/2014/main" id="{7C26A270-A738-90A2-C3E1-53DFF340B886}"/>
              </a:ext>
            </a:extLst>
          </p:cNvPr>
          <p:cNvSpPr txBox="1"/>
          <p:nvPr/>
        </p:nvSpPr>
        <p:spPr>
          <a:xfrm>
            <a:off x="0" y="5420256"/>
            <a:ext cx="3457575" cy="923330"/>
          </a:xfrm>
          <a:prstGeom prst="rect">
            <a:avLst/>
          </a:prstGeom>
          <a:noFill/>
        </p:spPr>
        <p:txBody>
          <a:bodyPr wrap="square">
            <a:spAutoFit/>
          </a:bodyPr>
          <a:lstStyle/>
          <a:p>
            <a:pPr algn="ctr"/>
            <a:r>
              <a:rPr lang="en-US" sz="1800" b="1" i="0" dirty="0">
                <a:solidFill>
                  <a:srgbClr val="0F1111"/>
                </a:solidFill>
                <a:effectLst/>
              </a:rPr>
              <a:t>PORT DESIGNER’S HANDBOOK</a:t>
            </a:r>
          </a:p>
          <a:p>
            <a:pPr algn="ctr"/>
            <a:r>
              <a:rPr lang="en-US" sz="1800" b="1" i="0" dirty="0">
                <a:solidFill>
                  <a:srgbClr val="0F1111"/>
                </a:solidFill>
                <a:effectLst/>
              </a:rPr>
              <a:t>Fourth edition</a:t>
            </a:r>
          </a:p>
          <a:p>
            <a:pPr algn="ctr"/>
            <a:r>
              <a:rPr lang="pt-BR" sz="1800" b="1" i="0" dirty="0">
                <a:solidFill>
                  <a:srgbClr val="0F1111"/>
                </a:solidFill>
                <a:effectLst/>
              </a:rPr>
              <a:t>Carl A. </a:t>
            </a:r>
            <a:r>
              <a:rPr lang="pt-BR" sz="1800" b="1" i="0" dirty="0" err="1">
                <a:solidFill>
                  <a:srgbClr val="0F1111"/>
                </a:solidFill>
                <a:effectLst/>
              </a:rPr>
              <a:t>Thoresen</a:t>
            </a:r>
            <a:endParaRPr lang="pt-BR" sz="1800" b="1" dirty="0">
              <a:solidFill>
                <a:srgbClr val="0F1111"/>
              </a:solidFill>
            </a:endParaRPr>
          </a:p>
        </p:txBody>
      </p:sp>
      <p:sp>
        <p:nvSpPr>
          <p:cNvPr id="6" name="CaixaDeTexto 5">
            <a:extLst>
              <a:ext uri="{FF2B5EF4-FFF2-40B4-BE49-F238E27FC236}">
                <a16:creationId xmlns:a16="http://schemas.microsoft.com/office/drawing/2014/main" id="{AAB811C1-DF61-A7DC-0937-3C13860E6B34}"/>
              </a:ext>
            </a:extLst>
          </p:cNvPr>
          <p:cNvSpPr txBox="1"/>
          <p:nvPr/>
        </p:nvSpPr>
        <p:spPr>
          <a:xfrm>
            <a:off x="3583858" y="1950428"/>
            <a:ext cx="7624916" cy="3668707"/>
          </a:xfrm>
          <a:prstGeom prst="rect">
            <a:avLst/>
          </a:prstGeom>
          <a:noFill/>
        </p:spPr>
        <p:txBody>
          <a:bodyPr wrap="square" rtlCol="0">
            <a:spAutoFit/>
          </a:bodyPr>
          <a:lstStyle/>
          <a:p>
            <a:endParaRPr lang="pt-BR" dirty="0"/>
          </a:p>
        </p:txBody>
      </p:sp>
      <p:pic>
        <p:nvPicPr>
          <p:cNvPr id="2" name="Picture 2">
            <a:extLst>
              <a:ext uri="{FF2B5EF4-FFF2-40B4-BE49-F238E27FC236}">
                <a16:creationId xmlns:a16="http://schemas.microsoft.com/office/drawing/2014/main" id="{3F1DC83A-35BB-0EF0-8443-50E3A4869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A7BEAF38-64E2-2C8F-8F41-F8EAB77D6F43}"/>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8" name="Picture 2" descr="Praticagem do Brasil">
            <a:extLst>
              <a:ext uri="{FF2B5EF4-FFF2-40B4-BE49-F238E27FC236}">
                <a16:creationId xmlns:a16="http://schemas.microsoft.com/office/drawing/2014/main" id="{E25E2DFD-A1CC-91F8-3F05-4326CE8D2D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m 14">
            <a:extLst>
              <a:ext uri="{FF2B5EF4-FFF2-40B4-BE49-F238E27FC236}">
                <a16:creationId xmlns:a16="http://schemas.microsoft.com/office/drawing/2014/main" id="{C1B8D8C8-7B59-6286-F99D-9831A6A792BC}"/>
              </a:ext>
            </a:extLst>
          </p:cNvPr>
          <p:cNvPicPr>
            <a:picLocks noChangeAspect="1"/>
          </p:cNvPicPr>
          <p:nvPr/>
        </p:nvPicPr>
        <p:blipFill>
          <a:blip r:embed="rId5"/>
          <a:stretch>
            <a:fillRect/>
          </a:stretch>
        </p:blipFill>
        <p:spPr>
          <a:xfrm>
            <a:off x="3662356" y="884354"/>
            <a:ext cx="7600971" cy="5957879"/>
          </a:xfrm>
          <a:prstGeom prst="rect">
            <a:avLst/>
          </a:prstGeom>
        </p:spPr>
      </p:pic>
      <p:sp>
        <p:nvSpPr>
          <p:cNvPr id="25" name="Seta: para a Direita 24">
            <a:extLst>
              <a:ext uri="{FF2B5EF4-FFF2-40B4-BE49-F238E27FC236}">
                <a16:creationId xmlns:a16="http://schemas.microsoft.com/office/drawing/2014/main" id="{5A048BF7-F7A1-33A0-92C9-818C157F6A0B}"/>
              </a:ext>
            </a:extLst>
          </p:cNvPr>
          <p:cNvSpPr/>
          <p:nvPr/>
        </p:nvSpPr>
        <p:spPr>
          <a:xfrm>
            <a:off x="3510221" y="2341607"/>
            <a:ext cx="1017639" cy="33669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eta: para a Direita 25">
            <a:extLst>
              <a:ext uri="{FF2B5EF4-FFF2-40B4-BE49-F238E27FC236}">
                <a16:creationId xmlns:a16="http://schemas.microsoft.com/office/drawing/2014/main" id="{DB7541FB-D864-3F19-F1C1-6C47B663185D}"/>
              </a:ext>
            </a:extLst>
          </p:cNvPr>
          <p:cNvSpPr/>
          <p:nvPr/>
        </p:nvSpPr>
        <p:spPr>
          <a:xfrm>
            <a:off x="3583858" y="2760582"/>
            <a:ext cx="1017639" cy="33669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Seta: para a Direita 3">
            <a:extLst>
              <a:ext uri="{FF2B5EF4-FFF2-40B4-BE49-F238E27FC236}">
                <a16:creationId xmlns:a16="http://schemas.microsoft.com/office/drawing/2014/main" id="{57899FB6-98D5-2234-369C-67978B5DB3F5}"/>
              </a:ext>
            </a:extLst>
          </p:cNvPr>
          <p:cNvSpPr/>
          <p:nvPr/>
        </p:nvSpPr>
        <p:spPr>
          <a:xfrm>
            <a:off x="3662356" y="3179557"/>
            <a:ext cx="1017639" cy="33669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9026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a:extLst>
              <a:ext uri="{FF2B5EF4-FFF2-40B4-BE49-F238E27FC236}">
                <a16:creationId xmlns:a16="http://schemas.microsoft.com/office/drawing/2014/main" id="{142A2E5A-BDF7-3F50-CC09-6E4F8803F7B2}"/>
              </a:ext>
            </a:extLst>
          </p:cNvPr>
          <p:cNvSpPr txBox="1"/>
          <p:nvPr/>
        </p:nvSpPr>
        <p:spPr>
          <a:xfrm>
            <a:off x="7276938" y="1894661"/>
            <a:ext cx="4961449" cy="4093428"/>
          </a:xfrm>
          <a:prstGeom prst="rect">
            <a:avLst/>
          </a:prstGeom>
          <a:noFill/>
        </p:spPr>
        <p:txBody>
          <a:bodyPr wrap="square" rtlCol="0">
            <a:spAutoFit/>
          </a:bodyPr>
          <a:lstStyle/>
          <a:p>
            <a:pPr algn="ctr"/>
            <a:r>
              <a:rPr lang="pt-BR" sz="3200" b="1" dirty="0">
                <a:latin typeface="Arial" panose="020B0604020202020204" pitchFamily="34" charset="0"/>
                <a:cs typeface="Arial" panose="020B0604020202020204" pitchFamily="34" charset="0"/>
              </a:rPr>
              <a:t>LARGER CONTAINER VESSELS:</a:t>
            </a:r>
          </a:p>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POST PANAMAX PLUS (PPP) – 300m ou maior </a:t>
            </a:r>
          </a:p>
          <a:p>
            <a:endParaRPr lang="pt-BR" sz="2800" dirty="0">
              <a:latin typeface="Arial" panose="020B0604020202020204" pitchFamily="34" charset="0"/>
              <a:cs typeface="Arial" panose="020B0604020202020204" pitchFamily="34" charset="0"/>
            </a:endParaRPr>
          </a:p>
          <a:p>
            <a:r>
              <a:rPr lang="pt-BR" sz="2800" dirty="0">
                <a:latin typeface="Arial" panose="020B0604020202020204" pitchFamily="34" charset="0"/>
                <a:cs typeface="Arial" panose="020B0604020202020204" pitchFamily="34" charset="0"/>
              </a:rPr>
              <a:t>ULTRA LARGE CONTAINER VESSEL (ULCV) – 366m ou maior</a:t>
            </a:r>
          </a:p>
        </p:txBody>
      </p:sp>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12" name="Imagem 11">
            <a:extLst>
              <a:ext uri="{FF2B5EF4-FFF2-40B4-BE49-F238E27FC236}">
                <a16:creationId xmlns:a16="http://schemas.microsoft.com/office/drawing/2014/main" id="{1BC00A82-C495-9C3F-5C25-E4007DC8E609}"/>
              </a:ext>
            </a:extLst>
          </p:cNvPr>
          <p:cNvPicPr>
            <a:picLocks noChangeAspect="1"/>
          </p:cNvPicPr>
          <p:nvPr/>
        </p:nvPicPr>
        <p:blipFill>
          <a:blip r:embed="rId4"/>
          <a:stretch>
            <a:fillRect/>
          </a:stretch>
        </p:blipFill>
        <p:spPr>
          <a:xfrm>
            <a:off x="47463" y="1179125"/>
            <a:ext cx="7229475" cy="5524500"/>
          </a:xfrm>
          <a:prstGeom prst="rect">
            <a:avLst/>
          </a:prstGeom>
        </p:spPr>
      </p:pic>
      <p:sp>
        <p:nvSpPr>
          <p:cNvPr id="10" name="Retângulo 9">
            <a:extLst>
              <a:ext uri="{FF2B5EF4-FFF2-40B4-BE49-F238E27FC236}">
                <a16:creationId xmlns:a16="http://schemas.microsoft.com/office/drawing/2014/main" id="{EE652BEE-786E-2C47-3B74-DA9D8B0563AA}"/>
              </a:ext>
            </a:extLst>
          </p:cNvPr>
          <p:cNvSpPr/>
          <p:nvPr/>
        </p:nvSpPr>
        <p:spPr>
          <a:xfrm>
            <a:off x="47462" y="4219074"/>
            <a:ext cx="6995021" cy="238907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a:extLst>
              <a:ext uri="{FF2B5EF4-FFF2-40B4-BE49-F238E27FC236}">
                <a16:creationId xmlns:a16="http://schemas.microsoft.com/office/drawing/2014/main" id="{586835BE-42FF-3BFC-2428-EEB5B2AE546F}"/>
              </a:ext>
            </a:extLst>
          </p:cNvPr>
          <p:cNvPicPr>
            <a:picLocks noChangeAspect="1"/>
          </p:cNvPicPr>
          <p:nvPr/>
        </p:nvPicPr>
        <p:blipFill>
          <a:blip r:embed="rId5"/>
          <a:stretch>
            <a:fillRect/>
          </a:stretch>
        </p:blipFill>
        <p:spPr>
          <a:xfrm>
            <a:off x="4219186" y="1044220"/>
            <a:ext cx="3777372" cy="419708"/>
          </a:xfrm>
          <a:prstGeom prst="rect">
            <a:avLst/>
          </a:prstGeom>
          <a:ln w="28575">
            <a:solidFill>
              <a:schemeClr val="tx1"/>
            </a:solidFill>
          </a:ln>
        </p:spPr>
      </p:pic>
    </p:spTree>
    <p:extLst>
      <p:ext uri="{BB962C8B-B14F-4D97-AF65-F5344CB8AC3E}">
        <p14:creationId xmlns:p14="http://schemas.microsoft.com/office/powerpoint/2010/main" val="239688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7" name="Imagem 6">
            <a:extLst>
              <a:ext uri="{FF2B5EF4-FFF2-40B4-BE49-F238E27FC236}">
                <a16:creationId xmlns:a16="http://schemas.microsoft.com/office/drawing/2014/main" id="{75BEAB4C-321D-378B-B6C7-5B769E436D1B}"/>
              </a:ext>
            </a:extLst>
          </p:cNvPr>
          <p:cNvPicPr>
            <a:picLocks noChangeAspect="1"/>
          </p:cNvPicPr>
          <p:nvPr/>
        </p:nvPicPr>
        <p:blipFill>
          <a:blip r:embed="rId4"/>
          <a:stretch>
            <a:fillRect/>
          </a:stretch>
        </p:blipFill>
        <p:spPr>
          <a:xfrm>
            <a:off x="181094" y="1698427"/>
            <a:ext cx="11943363" cy="4631100"/>
          </a:xfrm>
          <a:prstGeom prst="rect">
            <a:avLst/>
          </a:prstGeom>
        </p:spPr>
      </p:pic>
      <p:sp>
        <p:nvSpPr>
          <p:cNvPr id="10" name="Retângulo 9">
            <a:extLst>
              <a:ext uri="{FF2B5EF4-FFF2-40B4-BE49-F238E27FC236}">
                <a16:creationId xmlns:a16="http://schemas.microsoft.com/office/drawing/2014/main" id="{EE652BEE-786E-2C47-3B74-DA9D8B0563AA}"/>
              </a:ext>
            </a:extLst>
          </p:cNvPr>
          <p:cNvSpPr/>
          <p:nvPr/>
        </p:nvSpPr>
        <p:spPr>
          <a:xfrm>
            <a:off x="181095" y="1698426"/>
            <a:ext cx="4711748" cy="4144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EB76D354-BA9B-887B-C09C-9843636A4ED3}"/>
              </a:ext>
            </a:extLst>
          </p:cNvPr>
          <p:cNvPicPr>
            <a:picLocks noChangeAspect="1"/>
          </p:cNvPicPr>
          <p:nvPr/>
        </p:nvPicPr>
        <p:blipFill>
          <a:blip r:embed="rId5"/>
          <a:stretch>
            <a:fillRect/>
          </a:stretch>
        </p:blipFill>
        <p:spPr>
          <a:xfrm>
            <a:off x="3432753" y="1037778"/>
            <a:ext cx="5344821" cy="466867"/>
          </a:xfrm>
          <a:prstGeom prst="rect">
            <a:avLst/>
          </a:prstGeom>
          <a:ln w="28575">
            <a:solidFill>
              <a:schemeClr val="tx1"/>
            </a:solidFill>
          </a:ln>
        </p:spPr>
      </p:pic>
    </p:spTree>
    <p:extLst>
      <p:ext uri="{BB962C8B-B14F-4D97-AF65-F5344CB8AC3E}">
        <p14:creationId xmlns:p14="http://schemas.microsoft.com/office/powerpoint/2010/main" val="188474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9" name="Imagem 8">
            <a:extLst>
              <a:ext uri="{FF2B5EF4-FFF2-40B4-BE49-F238E27FC236}">
                <a16:creationId xmlns:a16="http://schemas.microsoft.com/office/drawing/2014/main" id="{89EF1087-A4BF-AD09-BDBB-ED5BB1F2148C}"/>
              </a:ext>
            </a:extLst>
          </p:cNvPr>
          <p:cNvPicPr>
            <a:picLocks noChangeAspect="1"/>
          </p:cNvPicPr>
          <p:nvPr/>
        </p:nvPicPr>
        <p:blipFill>
          <a:blip r:embed="rId4"/>
          <a:stretch>
            <a:fillRect/>
          </a:stretch>
        </p:blipFill>
        <p:spPr>
          <a:xfrm>
            <a:off x="51581" y="1240169"/>
            <a:ext cx="12140419" cy="2998041"/>
          </a:xfrm>
          <a:prstGeom prst="rect">
            <a:avLst/>
          </a:prstGeom>
        </p:spPr>
      </p:pic>
      <p:sp>
        <p:nvSpPr>
          <p:cNvPr id="10" name="Retângulo 9">
            <a:extLst>
              <a:ext uri="{FF2B5EF4-FFF2-40B4-BE49-F238E27FC236}">
                <a16:creationId xmlns:a16="http://schemas.microsoft.com/office/drawing/2014/main" id="{EE652BEE-786E-2C47-3B74-DA9D8B0563AA}"/>
              </a:ext>
            </a:extLst>
          </p:cNvPr>
          <p:cNvSpPr/>
          <p:nvPr/>
        </p:nvSpPr>
        <p:spPr>
          <a:xfrm>
            <a:off x="134301" y="2755236"/>
            <a:ext cx="11974034" cy="13515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1DF0CADD-8F08-8F8C-63C0-BCFD68B8CB7D}"/>
              </a:ext>
            </a:extLst>
          </p:cNvPr>
          <p:cNvSpPr txBox="1"/>
          <p:nvPr/>
        </p:nvSpPr>
        <p:spPr>
          <a:xfrm>
            <a:off x="221777" y="4328278"/>
            <a:ext cx="11784983" cy="2062103"/>
          </a:xfrm>
          <a:prstGeom prst="rect">
            <a:avLst/>
          </a:prstGeom>
          <a:solidFill>
            <a:srgbClr val="FFFF00"/>
          </a:solidFill>
          <a:ln w="76200">
            <a:solidFill>
              <a:srgbClr val="FF0000"/>
            </a:solidFill>
          </a:ln>
        </p:spPr>
        <p:txBody>
          <a:bodyPr wrap="square" rtlCol="0">
            <a:spAutoFit/>
          </a:bodyPr>
          <a:lstStyle/>
          <a:p>
            <a:pPr marL="546100" indent="-449263" algn="just"/>
            <a:r>
              <a:rPr lang="pt-BR" sz="3200" b="1" dirty="0"/>
              <a:t>(a) A distância A da linha do cais ao trilho do guindaste do lado da água (ver Figura 14.7) não deve ser menos de 3,0 m, às vezes 5–7 m, e deve conter a vala elétrica do guindaste, cabeços, escada de portaló e outros utilitários do navio.</a:t>
            </a:r>
          </a:p>
        </p:txBody>
      </p:sp>
    </p:spTree>
    <p:extLst>
      <p:ext uri="{BB962C8B-B14F-4D97-AF65-F5344CB8AC3E}">
        <p14:creationId xmlns:p14="http://schemas.microsoft.com/office/powerpoint/2010/main" val="179406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8" name="Imagem 7">
            <a:extLst>
              <a:ext uri="{FF2B5EF4-FFF2-40B4-BE49-F238E27FC236}">
                <a16:creationId xmlns:a16="http://schemas.microsoft.com/office/drawing/2014/main" id="{08DA4FDF-E96B-CC9D-C342-1D3F73C9F30E}"/>
              </a:ext>
            </a:extLst>
          </p:cNvPr>
          <p:cNvPicPr>
            <a:picLocks noChangeAspect="1"/>
          </p:cNvPicPr>
          <p:nvPr/>
        </p:nvPicPr>
        <p:blipFill>
          <a:blip r:embed="rId5"/>
          <a:stretch>
            <a:fillRect/>
          </a:stretch>
        </p:blipFill>
        <p:spPr>
          <a:xfrm>
            <a:off x="8812907" y="2262259"/>
            <a:ext cx="6758186" cy="3177155"/>
          </a:xfrm>
          <a:prstGeom prst="rect">
            <a:avLst/>
          </a:prstGeom>
        </p:spPr>
      </p:pic>
      <p:pic>
        <p:nvPicPr>
          <p:cNvPr id="4" name="Imagem 3">
            <a:extLst>
              <a:ext uri="{FF2B5EF4-FFF2-40B4-BE49-F238E27FC236}">
                <a16:creationId xmlns:a16="http://schemas.microsoft.com/office/drawing/2014/main" id="{EB815BEE-3D38-0087-13C1-C935346F3068}"/>
              </a:ext>
            </a:extLst>
          </p:cNvPr>
          <p:cNvPicPr>
            <a:picLocks noChangeAspect="1"/>
          </p:cNvPicPr>
          <p:nvPr/>
        </p:nvPicPr>
        <p:blipFill>
          <a:blip r:embed="rId6"/>
          <a:stretch>
            <a:fillRect/>
          </a:stretch>
        </p:blipFill>
        <p:spPr>
          <a:xfrm>
            <a:off x="-1" y="1544746"/>
            <a:ext cx="7125077" cy="4802830"/>
          </a:xfrm>
          <a:prstGeom prst="rect">
            <a:avLst/>
          </a:prstGeom>
        </p:spPr>
      </p:pic>
      <p:sp>
        <p:nvSpPr>
          <p:cNvPr id="7" name="Retângulo 6">
            <a:extLst>
              <a:ext uri="{FF2B5EF4-FFF2-40B4-BE49-F238E27FC236}">
                <a16:creationId xmlns:a16="http://schemas.microsoft.com/office/drawing/2014/main" id="{B0E194E1-22B0-EB61-4417-157333467A1F}"/>
              </a:ext>
            </a:extLst>
          </p:cNvPr>
          <p:cNvSpPr/>
          <p:nvPr/>
        </p:nvSpPr>
        <p:spPr>
          <a:xfrm>
            <a:off x="9668656" y="3946161"/>
            <a:ext cx="1603947" cy="1120514"/>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0" name="Conector reto 9">
            <a:extLst>
              <a:ext uri="{FF2B5EF4-FFF2-40B4-BE49-F238E27FC236}">
                <a16:creationId xmlns:a16="http://schemas.microsoft.com/office/drawing/2014/main" id="{E0E23F9C-78D3-43F4-A12D-8CE004CC5453}"/>
              </a:ext>
            </a:extLst>
          </p:cNvPr>
          <p:cNvCxnSpPr/>
          <p:nvPr/>
        </p:nvCxnSpPr>
        <p:spPr>
          <a:xfrm flipH="1" flipV="1">
            <a:off x="7185036" y="1574726"/>
            <a:ext cx="2408668" cy="2292736"/>
          </a:xfrm>
          <a:prstGeom prst="line">
            <a:avLst/>
          </a:prstGeom>
          <a:ln w="381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Conector reto 10">
            <a:extLst>
              <a:ext uri="{FF2B5EF4-FFF2-40B4-BE49-F238E27FC236}">
                <a16:creationId xmlns:a16="http://schemas.microsoft.com/office/drawing/2014/main" id="{67FBF603-86A1-073B-CB67-AC29F533BC03}"/>
              </a:ext>
            </a:extLst>
          </p:cNvPr>
          <p:cNvCxnSpPr>
            <a:cxnSpLocks/>
          </p:cNvCxnSpPr>
          <p:nvPr/>
        </p:nvCxnSpPr>
        <p:spPr>
          <a:xfrm flipH="1">
            <a:off x="7125076" y="5066675"/>
            <a:ext cx="2468628" cy="1280901"/>
          </a:xfrm>
          <a:prstGeom prst="line">
            <a:avLst/>
          </a:prstGeom>
          <a:ln w="38100">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tângulo 14">
            <a:extLst>
              <a:ext uri="{FF2B5EF4-FFF2-40B4-BE49-F238E27FC236}">
                <a16:creationId xmlns:a16="http://schemas.microsoft.com/office/drawing/2014/main" id="{F3E56C42-24B2-D36D-B569-BCBEB78F4F04}"/>
              </a:ext>
            </a:extLst>
          </p:cNvPr>
          <p:cNvSpPr/>
          <p:nvPr/>
        </p:nvSpPr>
        <p:spPr>
          <a:xfrm>
            <a:off x="119921" y="1574726"/>
            <a:ext cx="7020145" cy="4772850"/>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83102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24965E3-5603-3698-8814-6C75202C7F41}"/>
              </a:ext>
            </a:extLst>
          </p:cNvPr>
          <p:cNvSpPr txBox="1"/>
          <p:nvPr/>
        </p:nvSpPr>
        <p:spPr>
          <a:xfrm>
            <a:off x="11585631" y="6445770"/>
            <a:ext cx="1758846" cy="369332"/>
          </a:xfrm>
          <a:prstGeom prst="rect">
            <a:avLst/>
          </a:prstGeom>
          <a:noFill/>
        </p:spPr>
        <p:txBody>
          <a:bodyPr wrap="square" rtlCol="0">
            <a:spAutoFit/>
          </a:bodyPr>
          <a:lstStyle/>
          <a:p>
            <a:r>
              <a:rPr lang="pt-BR" b="1" dirty="0"/>
              <a:t>KOP</a:t>
            </a:r>
          </a:p>
        </p:txBody>
      </p:sp>
      <p:pic>
        <p:nvPicPr>
          <p:cNvPr id="12290" name="Picture 2" descr="Praticagem do Brasil">
            <a:extLst>
              <a:ext uri="{FF2B5EF4-FFF2-40B4-BE49-F238E27FC236}">
                <a16:creationId xmlns:a16="http://schemas.microsoft.com/office/drawing/2014/main" id="{07D57D16-C29F-0D5F-49C4-BA8C2D953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61" y="72585"/>
            <a:ext cx="3447376" cy="16428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36D52B2-72FE-122F-42E4-3451D29E7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8498" y="72585"/>
            <a:ext cx="2207335" cy="178725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79A28696-28A4-ABE0-4EF9-0C94D15B79E3}"/>
              </a:ext>
            </a:extLst>
          </p:cNvPr>
          <p:cNvSpPr txBox="1"/>
          <p:nvPr/>
        </p:nvSpPr>
        <p:spPr>
          <a:xfrm>
            <a:off x="433137" y="2473171"/>
            <a:ext cx="11325725" cy="2585323"/>
          </a:xfrm>
          <a:prstGeom prst="rect">
            <a:avLst/>
          </a:prstGeom>
          <a:solidFill>
            <a:srgbClr val="FFFF00"/>
          </a:solidFill>
        </p:spPr>
        <p:txBody>
          <a:bodyPr wrap="square" rtlCol="0">
            <a:spAutoFit/>
          </a:bodyPr>
          <a:lstStyle/>
          <a:p>
            <a:pPr algn="ctr"/>
            <a:r>
              <a:rPr lang="pt-BR" sz="5400" b="1" dirty="0">
                <a:latin typeface="Castellar" panose="020A0402060406010301" pitchFamily="18" charset="0"/>
                <a:cs typeface="Arial" panose="020B0604020202020204" pitchFamily="34" charset="0"/>
              </a:rPr>
              <a:t>MITIGAÇÃO E PREVENÇÃO DO RISCO COM</a:t>
            </a:r>
          </a:p>
          <a:p>
            <a:pPr algn="ctr"/>
            <a:r>
              <a:rPr lang="pt-BR" sz="5400" b="1" dirty="0">
                <a:latin typeface="Castellar" panose="020A0402060406010301" pitchFamily="18" charset="0"/>
                <a:cs typeface="Arial" panose="020B0604020202020204" pitchFamily="34" charset="0"/>
              </a:rPr>
              <a:t>GUINDASTES DE PÓRTICO</a:t>
            </a:r>
          </a:p>
        </p:txBody>
      </p:sp>
      <p:sp>
        <p:nvSpPr>
          <p:cNvPr id="4" name="CaixaDeTexto 3">
            <a:extLst>
              <a:ext uri="{FF2B5EF4-FFF2-40B4-BE49-F238E27FC236}">
                <a16:creationId xmlns:a16="http://schemas.microsoft.com/office/drawing/2014/main" id="{EAC24EF3-F1F9-9535-B21C-F5A273D17D29}"/>
              </a:ext>
            </a:extLst>
          </p:cNvPr>
          <p:cNvSpPr txBox="1"/>
          <p:nvPr/>
        </p:nvSpPr>
        <p:spPr>
          <a:xfrm>
            <a:off x="1877960" y="5518316"/>
            <a:ext cx="8436078" cy="1077218"/>
          </a:xfrm>
          <a:prstGeom prst="rect">
            <a:avLst/>
          </a:prstGeom>
          <a:noFill/>
        </p:spPr>
        <p:txBody>
          <a:bodyPr wrap="square" rtlCol="0">
            <a:spAutoFit/>
          </a:bodyPr>
          <a:lstStyle/>
          <a:p>
            <a:pPr algn="ctr"/>
            <a:r>
              <a:rPr lang="pt-BR" sz="2400" b="1" dirty="0"/>
              <a:t>RENATO LUIS GARCEZ KOPEZYNSKI</a:t>
            </a:r>
          </a:p>
          <a:p>
            <a:pPr algn="ctr"/>
            <a:r>
              <a:rPr lang="pt-BR" sz="2000" dirty="0"/>
              <a:t>CF (RM1) / CLC / PRÁTICO DA ZP-15</a:t>
            </a:r>
          </a:p>
          <a:p>
            <a:pPr algn="ctr"/>
            <a:r>
              <a:rPr lang="pt-BR" sz="2000" dirty="0"/>
              <a:t>CONSELHEIRO TÉCNICO DO CONAPRA</a:t>
            </a:r>
          </a:p>
        </p:txBody>
      </p:sp>
    </p:spTree>
    <p:extLst>
      <p:ext uri="{BB962C8B-B14F-4D97-AF65-F5344CB8AC3E}">
        <p14:creationId xmlns:p14="http://schemas.microsoft.com/office/powerpoint/2010/main" val="1200348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3302C5D3-B841-8F95-DB39-3124D7D2A6FE}"/>
              </a:ext>
            </a:extLst>
          </p:cNvPr>
          <p:cNvSpPr txBox="1"/>
          <p:nvPr/>
        </p:nvSpPr>
        <p:spPr>
          <a:xfrm>
            <a:off x="398206" y="1099996"/>
            <a:ext cx="11395588" cy="5755422"/>
          </a:xfrm>
          <a:prstGeom prst="rect">
            <a:avLst/>
          </a:prstGeom>
          <a:noFill/>
        </p:spPr>
        <p:txBody>
          <a:bodyPr wrap="square" rtlCol="0">
            <a:spAutoFit/>
          </a:bodyPr>
          <a:lstStyle/>
          <a:p>
            <a:pPr algn="l"/>
            <a:endParaRPr lang="pt-BR" sz="2800" b="1" i="0" u="none" strike="noStrike" baseline="0" dirty="0">
              <a:latin typeface="AdvP6A5A"/>
            </a:endParaRPr>
          </a:p>
          <a:p>
            <a:pPr algn="l"/>
            <a:r>
              <a:rPr lang="pt-BR" sz="2800" b="1" i="0" u="none" strike="noStrike" baseline="0" dirty="0">
                <a:latin typeface="AdvP8073B"/>
              </a:rPr>
              <a:t>    14.5.1 </a:t>
            </a:r>
            <a:r>
              <a:rPr lang="pt-BR" sz="2800" b="1" i="0" u="none" strike="noStrike" baseline="0" dirty="0" err="1">
                <a:latin typeface="AdvP8073B"/>
              </a:rPr>
              <a:t>Ship-to-shore</a:t>
            </a:r>
            <a:r>
              <a:rPr lang="pt-BR" sz="2800" b="1" i="0" u="none" strike="noStrike" baseline="0" dirty="0">
                <a:latin typeface="AdvP8073B"/>
              </a:rPr>
              <a:t> </a:t>
            </a:r>
            <a:r>
              <a:rPr lang="pt-BR" sz="2800" b="1" i="0" u="none" strike="noStrike" baseline="0" dirty="0" err="1">
                <a:latin typeface="AdvP8073B"/>
              </a:rPr>
              <a:t>crane</a:t>
            </a:r>
            <a:endParaRPr lang="pt-BR" sz="2800" b="1" i="0" u="none" strike="noStrike" baseline="0" dirty="0">
              <a:latin typeface="AdvP8073B"/>
            </a:endParaRPr>
          </a:p>
          <a:p>
            <a:pPr algn="l"/>
            <a:r>
              <a:rPr lang="en-US" sz="2400" b="1" i="0" u="none" strike="noStrike" baseline="0" dirty="0">
                <a:latin typeface="AdvTimes"/>
              </a:rPr>
              <a:t>        The principle of the most commonly used </a:t>
            </a:r>
            <a:r>
              <a:rPr lang="en-US" sz="2400" b="1" i="0" u="none" strike="noStrike" baseline="0" dirty="0" err="1">
                <a:latin typeface="AdvTimes"/>
              </a:rPr>
              <a:t>specialised</a:t>
            </a:r>
            <a:r>
              <a:rPr lang="en-US" sz="2400" b="1" i="0" u="none" strike="noStrike" baseline="0" dirty="0">
                <a:latin typeface="AdvTimes"/>
              </a:rPr>
              <a:t> STS container gantry cranes …</a:t>
            </a:r>
            <a:endParaRPr lang="pt-BR" sz="1800" b="0" i="0" u="none" strike="noStrike" baseline="0" dirty="0">
              <a:latin typeface="AdvTimes"/>
            </a:endParaRPr>
          </a:p>
          <a:p>
            <a:pPr algn="l"/>
            <a:r>
              <a:rPr lang="pt-BR" sz="2400" b="0" i="0" u="none" strike="noStrike" baseline="0" dirty="0">
                <a:latin typeface="AdvTimes"/>
              </a:rPr>
              <a:t>(a) ...</a:t>
            </a:r>
            <a:r>
              <a:rPr lang="pt-BR" sz="2400" dirty="0">
                <a:latin typeface="AdvTimes"/>
              </a:rPr>
              <a:t> </a:t>
            </a:r>
            <a:r>
              <a:rPr lang="pt-BR" sz="2400" b="1" dirty="0" err="1">
                <a:solidFill>
                  <a:srgbClr val="FF0000"/>
                </a:solidFill>
                <a:latin typeface="AdvTimes"/>
              </a:rPr>
              <a:t>minimum</a:t>
            </a:r>
            <a:r>
              <a:rPr lang="pt-BR" sz="2400" b="1" dirty="0">
                <a:solidFill>
                  <a:srgbClr val="FF0000"/>
                </a:solidFill>
                <a:latin typeface="AdvTimes"/>
              </a:rPr>
              <a:t> </a:t>
            </a:r>
            <a:r>
              <a:rPr lang="pt-BR" sz="2400" b="1" dirty="0" err="1">
                <a:solidFill>
                  <a:srgbClr val="FF0000"/>
                </a:solidFill>
                <a:latin typeface="AdvTimes"/>
              </a:rPr>
              <a:t>height</a:t>
            </a:r>
            <a:r>
              <a:rPr lang="pt-BR" sz="2400" b="1" dirty="0">
                <a:solidFill>
                  <a:srgbClr val="FF0000"/>
                </a:solidFill>
                <a:latin typeface="AdvTimes"/>
              </a:rPr>
              <a:t> </a:t>
            </a:r>
            <a:r>
              <a:rPr lang="pt-BR" sz="2400" dirty="0">
                <a:latin typeface="AdvTimes"/>
              </a:rPr>
              <a:t>...</a:t>
            </a:r>
          </a:p>
          <a:p>
            <a:pPr algn="l"/>
            <a:r>
              <a:rPr lang="en-US" sz="2400" dirty="0">
                <a:latin typeface="AdvTimes"/>
              </a:rPr>
              <a:t>(b) … </a:t>
            </a:r>
            <a:r>
              <a:rPr lang="en-US" sz="2400" b="1" dirty="0">
                <a:solidFill>
                  <a:srgbClr val="FF0000"/>
                </a:solidFill>
                <a:latin typeface="AdvTimes"/>
              </a:rPr>
              <a:t>the distance from the fender</a:t>
            </a:r>
            <a:r>
              <a:rPr lang="en-US" sz="2400" dirty="0">
                <a:latin typeface="AdvTimes"/>
              </a:rPr>
              <a:t> </a:t>
            </a:r>
            <a:r>
              <a:rPr lang="en-US" sz="2400" b="1" dirty="0">
                <a:solidFill>
                  <a:srgbClr val="FF0000"/>
                </a:solidFill>
                <a:latin typeface="AdvTimes"/>
              </a:rPr>
              <a:t>front</a:t>
            </a:r>
            <a:r>
              <a:rPr lang="en-US" sz="2400" dirty="0">
                <a:latin typeface="AdvTimes"/>
              </a:rPr>
              <a:t> … </a:t>
            </a:r>
            <a:endParaRPr lang="pt-BR" sz="2400" dirty="0">
              <a:latin typeface="AdvTimes"/>
            </a:endParaRPr>
          </a:p>
          <a:p>
            <a:pPr algn="l"/>
            <a:r>
              <a:rPr lang="en-US" sz="2400" dirty="0">
                <a:latin typeface="AdvTimes"/>
              </a:rPr>
              <a:t>(c) … </a:t>
            </a:r>
            <a:r>
              <a:rPr lang="en-US" sz="2400" b="1" dirty="0">
                <a:solidFill>
                  <a:srgbClr val="FF0000"/>
                </a:solidFill>
                <a:latin typeface="AdvTimes"/>
              </a:rPr>
              <a:t>minimum outreach </a:t>
            </a:r>
            <a:r>
              <a:rPr lang="en-US" sz="2400" dirty="0">
                <a:latin typeface="AdvTimes"/>
              </a:rPr>
              <a:t>…</a:t>
            </a:r>
          </a:p>
          <a:p>
            <a:pPr algn="l"/>
            <a:r>
              <a:rPr lang="en-US" sz="2400" dirty="0">
                <a:latin typeface="AdvTimes"/>
              </a:rPr>
              <a:t>(d) … </a:t>
            </a:r>
            <a:r>
              <a:rPr lang="en-US" sz="2400" b="1" dirty="0">
                <a:solidFill>
                  <a:srgbClr val="FF0000"/>
                </a:solidFill>
                <a:latin typeface="AdvTimes"/>
              </a:rPr>
              <a:t>outreach must reach </a:t>
            </a:r>
            <a:r>
              <a:rPr lang="en-US" sz="2400" dirty="0">
                <a:latin typeface="AdvTimes"/>
              </a:rPr>
              <a:t>…</a:t>
            </a:r>
          </a:p>
          <a:p>
            <a:pPr algn="l"/>
            <a:r>
              <a:rPr lang="en-US" sz="2400" dirty="0">
                <a:latin typeface="AdvTimes"/>
              </a:rPr>
              <a:t>(e) … </a:t>
            </a:r>
            <a:r>
              <a:rPr lang="en-US" sz="2400" b="1" dirty="0">
                <a:solidFill>
                  <a:srgbClr val="FF0000"/>
                </a:solidFill>
                <a:latin typeface="AdvTimes"/>
              </a:rPr>
              <a:t>rail gauge should be </a:t>
            </a:r>
            <a:r>
              <a:rPr lang="en-US" sz="2400" dirty="0">
                <a:latin typeface="AdvTimes"/>
              </a:rPr>
              <a:t>…</a:t>
            </a:r>
          </a:p>
          <a:p>
            <a:pPr algn="l"/>
            <a:r>
              <a:rPr lang="en-US" sz="2400" dirty="0">
                <a:latin typeface="AdvTimes"/>
              </a:rPr>
              <a:t>(f ) … </a:t>
            </a:r>
            <a:r>
              <a:rPr lang="en-US" sz="2400" b="1" dirty="0">
                <a:solidFill>
                  <a:srgbClr val="FF0000"/>
                </a:solidFill>
                <a:latin typeface="AdvTimes"/>
              </a:rPr>
              <a:t>clearance between the legs</a:t>
            </a:r>
            <a:r>
              <a:rPr lang="en-US" sz="2400" dirty="0">
                <a:latin typeface="AdvTimes"/>
              </a:rPr>
              <a:t> </a:t>
            </a:r>
          </a:p>
          <a:p>
            <a:pPr algn="l"/>
            <a:r>
              <a:rPr lang="en-US" sz="2400" dirty="0">
                <a:latin typeface="AdvTimes"/>
              </a:rPr>
              <a:t>(g) … </a:t>
            </a:r>
            <a:r>
              <a:rPr lang="en-US" sz="2400" b="1" dirty="0">
                <a:solidFill>
                  <a:srgbClr val="FF0000"/>
                </a:solidFill>
                <a:latin typeface="AdvTimes"/>
              </a:rPr>
              <a:t>maximum width</a:t>
            </a:r>
            <a:r>
              <a:rPr lang="en-US" sz="2400" dirty="0">
                <a:latin typeface="AdvTimes"/>
              </a:rPr>
              <a:t> … </a:t>
            </a:r>
          </a:p>
          <a:p>
            <a:pPr algn="l"/>
            <a:r>
              <a:rPr lang="en-US" sz="2400" dirty="0">
                <a:latin typeface="AdvTimes"/>
              </a:rPr>
              <a:t>(h) … </a:t>
            </a:r>
            <a:r>
              <a:rPr lang="en-US" sz="2400" b="1" dirty="0">
                <a:solidFill>
                  <a:srgbClr val="FF0000"/>
                </a:solidFill>
                <a:latin typeface="AdvTimes"/>
              </a:rPr>
              <a:t>weight of the crane </a:t>
            </a:r>
            <a:r>
              <a:rPr lang="en-US" sz="2400" dirty="0">
                <a:latin typeface="AdvTimes"/>
              </a:rPr>
              <a:t>…</a:t>
            </a:r>
          </a:p>
          <a:p>
            <a:pPr algn="l"/>
            <a:r>
              <a:rPr lang="en-US" sz="2400" dirty="0">
                <a:latin typeface="AdvTimes"/>
              </a:rPr>
              <a:t>(</a:t>
            </a:r>
            <a:r>
              <a:rPr lang="en-US" sz="2400" dirty="0" err="1">
                <a:latin typeface="AdvTimes"/>
              </a:rPr>
              <a:t>i</a:t>
            </a:r>
            <a:r>
              <a:rPr lang="en-US" sz="2400" dirty="0">
                <a:latin typeface="AdvTimes"/>
              </a:rPr>
              <a:t>)  … </a:t>
            </a:r>
            <a:r>
              <a:rPr lang="en-US" sz="2400" b="1" dirty="0">
                <a:solidFill>
                  <a:srgbClr val="FF0000"/>
                </a:solidFill>
                <a:latin typeface="AdvTimes"/>
              </a:rPr>
              <a:t>lifting capacity </a:t>
            </a:r>
          </a:p>
          <a:p>
            <a:pPr algn="l"/>
            <a:r>
              <a:rPr lang="en-US" sz="2400" dirty="0">
                <a:latin typeface="AdvTimes"/>
              </a:rPr>
              <a:t>(j) … </a:t>
            </a:r>
            <a:r>
              <a:rPr lang="en-US" sz="2400" b="1" dirty="0">
                <a:solidFill>
                  <a:srgbClr val="FF0000"/>
                </a:solidFill>
                <a:latin typeface="AdvTimes"/>
              </a:rPr>
              <a:t>lifting velocity </a:t>
            </a:r>
            <a:r>
              <a:rPr lang="en-US" sz="2400" dirty="0">
                <a:latin typeface="AdvTimes"/>
              </a:rPr>
              <a:t>… </a:t>
            </a:r>
            <a:endParaRPr lang="pt-BR" sz="2400" dirty="0">
              <a:latin typeface="AdvTimes"/>
            </a:endParaRPr>
          </a:p>
          <a:p>
            <a:pPr algn="l"/>
            <a:r>
              <a:rPr lang="en-US" sz="2400" dirty="0">
                <a:latin typeface="AdvTimes"/>
              </a:rPr>
              <a:t>(k) … </a:t>
            </a:r>
            <a:r>
              <a:rPr lang="en-US" sz="2400" b="1" dirty="0">
                <a:solidFill>
                  <a:srgbClr val="FF0000"/>
                </a:solidFill>
                <a:latin typeface="AdvTimes"/>
              </a:rPr>
              <a:t>programmable operation control </a:t>
            </a:r>
            <a:r>
              <a:rPr lang="en-US" sz="2400" dirty="0">
                <a:latin typeface="AdvTimes"/>
              </a:rPr>
              <a:t>...</a:t>
            </a:r>
          </a:p>
          <a:p>
            <a:pPr algn="l"/>
            <a:r>
              <a:rPr lang="en-US" sz="2400" dirty="0">
                <a:latin typeface="AdvTimes"/>
              </a:rPr>
              <a:t>(l) … </a:t>
            </a:r>
            <a:r>
              <a:rPr lang="en-US" sz="2400" b="1" dirty="0">
                <a:solidFill>
                  <a:srgbClr val="FF0000"/>
                </a:solidFill>
                <a:latin typeface="AdvTimes"/>
              </a:rPr>
              <a:t>alarm to indicate </a:t>
            </a:r>
            <a:r>
              <a:rPr lang="en-US" sz="2400" b="1" i="0" u="none" strike="noStrike" baseline="0" dirty="0">
                <a:solidFill>
                  <a:srgbClr val="FF0000"/>
                </a:solidFill>
                <a:latin typeface="AdvTimes"/>
              </a:rPr>
              <a:t>excessive wind speed </a:t>
            </a:r>
            <a:r>
              <a:rPr lang="en-US" sz="2400" b="0" i="0" u="none" strike="noStrike" baseline="0" dirty="0">
                <a:latin typeface="AdvTimes"/>
              </a:rPr>
              <a:t>…</a:t>
            </a:r>
            <a:endParaRPr lang="pt-BR" sz="2400" dirty="0"/>
          </a:p>
        </p:txBody>
      </p:sp>
      <p:pic>
        <p:nvPicPr>
          <p:cNvPr id="2" name="Picture 2">
            <a:extLst>
              <a:ext uri="{FF2B5EF4-FFF2-40B4-BE49-F238E27FC236}">
                <a16:creationId xmlns:a16="http://schemas.microsoft.com/office/drawing/2014/main" id="{D197B751-A16D-3F1D-6B07-7D6A017AB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3C23438-9443-8ACF-9EA7-5026FE53BB21}"/>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BB364754-94BC-5A57-9B92-F9C8A22E2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D2E5E0F-00BA-0585-15EC-173F275D8D9D}"/>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grpSp>
        <p:nvGrpSpPr>
          <p:cNvPr id="12" name="Agrupar 11">
            <a:extLst>
              <a:ext uri="{FF2B5EF4-FFF2-40B4-BE49-F238E27FC236}">
                <a16:creationId xmlns:a16="http://schemas.microsoft.com/office/drawing/2014/main" id="{7A0981DF-3409-6E55-1150-4E22E02B16D6}"/>
              </a:ext>
            </a:extLst>
          </p:cNvPr>
          <p:cNvGrpSpPr/>
          <p:nvPr/>
        </p:nvGrpSpPr>
        <p:grpSpPr>
          <a:xfrm>
            <a:off x="5855108" y="3533930"/>
            <a:ext cx="5515897" cy="2062103"/>
            <a:chOff x="5855108" y="3429000"/>
            <a:chExt cx="5515897" cy="2062103"/>
          </a:xfrm>
        </p:grpSpPr>
        <p:sp>
          <p:nvSpPr>
            <p:cNvPr id="11" name="Retângulo 10">
              <a:extLst>
                <a:ext uri="{FF2B5EF4-FFF2-40B4-BE49-F238E27FC236}">
                  <a16:creationId xmlns:a16="http://schemas.microsoft.com/office/drawing/2014/main" id="{CAC6B35F-E8D1-BF9B-77A2-E4F58356617F}"/>
                </a:ext>
              </a:extLst>
            </p:cNvPr>
            <p:cNvSpPr/>
            <p:nvPr/>
          </p:nvSpPr>
          <p:spPr>
            <a:xfrm>
              <a:off x="8613056" y="4460051"/>
              <a:ext cx="1002892" cy="49540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77328E2A-760C-582C-D15C-EE47706DD640}"/>
                </a:ext>
              </a:extLst>
            </p:cNvPr>
            <p:cNvSpPr txBox="1"/>
            <p:nvPr/>
          </p:nvSpPr>
          <p:spPr>
            <a:xfrm>
              <a:off x="5855108" y="3429000"/>
              <a:ext cx="5515897" cy="2062103"/>
            </a:xfrm>
            <a:prstGeom prst="rect">
              <a:avLst/>
            </a:prstGeom>
            <a:noFill/>
            <a:ln w="57150">
              <a:solidFill>
                <a:srgbClr val="FF0000"/>
              </a:solidFill>
            </a:ln>
          </p:spPr>
          <p:txBody>
            <a:bodyPr wrap="square" rtlCol="0">
              <a:spAutoFit/>
            </a:bodyPr>
            <a:lstStyle/>
            <a:p>
              <a:pPr algn="just"/>
              <a:r>
                <a:rPr lang="en-US" sz="3200" b="1" i="0" u="none" strike="noStrike" baseline="0" dirty="0">
                  <a:latin typeface="AdvTimes"/>
                </a:rPr>
                <a:t>The average handling speeds of container cranes based on a survey of </a:t>
              </a:r>
              <a:r>
                <a:rPr lang="en-US" sz="3200" b="1" i="0" u="none" strike="noStrike" baseline="0" dirty="0">
                  <a:solidFill>
                    <a:srgbClr val="FF0000"/>
                  </a:solidFill>
                  <a:latin typeface="AdvTimes"/>
                </a:rPr>
                <a:t>671</a:t>
              </a:r>
              <a:r>
                <a:rPr lang="en-US" sz="3200" b="1" i="0" u="none" strike="noStrike" baseline="0" dirty="0">
                  <a:latin typeface="AdvTimes"/>
                </a:rPr>
                <a:t> cranes worldwide </a:t>
              </a:r>
              <a:r>
                <a:rPr lang="en-US" sz="3200" b="1" dirty="0">
                  <a:latin typeface="AdvTimes"/>
                </a:rPr>
                <a:t>(in moves/h).</a:t>
              </a:r>
              <a:endParaRPr lang="pt-BR" sz="3200" b="1" dirty="0"/>
            </a:p>
          </p:txBody>
        </p:sp>
      </p:grpSp>
      <p:pic>
        <p:nvPicPr>
          <p:cNvPr id="7" name="Imagem 6">
            <a:extLst>
              <a:ext uri="{FF2B5EF4-FFF2-40B4-BE49-F238E27FC236}">
                <a16:creationId xmlns:a16="http://schemas.microsoft.com/office/drawing/2014/main" id="{271B9F4C-C27C-96DF-186E-6869AB33B4A9}"/>
              </a:ext>
            </a:extLst>
          </p:cNvPr>
          <p:cNvPicPr>
            <a:picLocks noChangeAspect="1"/>
          </p:cNvPicPr>
          <p:nvPr/>
        </p:nvPicPr>
        <p:blipFill>
          <a:blip r:embed="rId4"/>
          <a:stretch>
            <a:fillRect/>
          </a:stretch>
        </p:blipFill>
        <p:spPr>
          <a:xfrm>
            <a:off x="3117963" y="1025761"/>
            <a:ext cx="6053695" cy="466866"/>
          </a:xfrm>
          <a:prstGeom prst="rect">
            <a:avLst/>
          </a:prstGeom>
          <a:ln w="38100">
            <a:solidFill>
              <a:schemeClr val="tx1"/>
            </a:solidFill>
          </a:ln>
        </p:spPr>
      </p:pic>
      <p:sp>
        <p:nvSpPr>
          <p:cNvPr id="13" name="Seta: para a Direita 12">
            <a:extLst>
              <a:ext uri="{FF2B5EF4-FFF2-40B4-BE49-F238E27FC236}">
                <a16:creationId xmlns:a16="http://schemas.microsoft.com/office/drawing/2014/main" id="{B33A4952-C568-BF7E-4CEB-85C79625BC73}"/>
              </a:ext>
            </a:extLst>
          </p:cNvPr>
          <p:cNvSpPr/>
          <p:nvPr/>
        </p:nvSpPr>
        <p:spPr>
          <a:xfrm rot="10800000">
            <a:off x="5900078" y="2748816"/>
            <a:ext cx="1017639" cy="33669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Retângulo 13">
            <a:extLst>
              <a:ext uri="{FF2B5EF4-FFF2-40B4-BE49-F238E27FC236}">
                <a16:creationId xmlns:a16="http://schemas.microsoft.com/office/drawing/2014/main" id="{2DF818CA-AF10-FBA6-D1A1-FCCE6E9B828D}"/>
              </a:ext>
            </a:extLst>
          </p:cNvPr>
          <p:cNvSpPr/>
          <p:nvPr/>
        </p:nvSpPr>
        <p:spPr>
          <a:xfrm>
            <a:off x="428186" y="2758190"/>
            <a:ext cx="5456902" cy="34522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072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s Arredondados 5">
            <a:extLst>
              <a:ext uri="{FF2B5EF4-FFF2-40B4-BE49-F238E27FC236}">
                <a16:creationId xmlns:a16="http://schemas.microsoft.com/office/drawing/2014/main" id="{89D4A160-38F2-6478-3F1D-A8C0865A0B06}"/>
              </a:ext>
            </a:extLst>
          </p:cNvPr>
          <p:cNvSpPr/>
          <p:nvPr/>
        </p:nvSpPr>
        <p:spPr>
          <a:xfrm>
            <a:off x="1312606" y="3134032"/>
            <a:ext cx="4586749" cy="58993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3302C5D3-B841-8F95-DB39-3124D7D2A6FE}"/>
              </a:ext>
            </a:extLst>
          </p:cNvPr>
          <p:cNvSpPr txBox="1"/>
          <p:nvPr/>
        </p:nvSpPr>
        <p:spPr>
          <a:xfrm>
            <a:off x="132736" y="1189207"/>
            <a:ext cx="12022622" cy="2554545"/>
          </a:xfrm>
          <a:prstGeom prst="rect">
            <a:avLst/>
          </a:prstGeom>
          <a:noFill/>
        </p:spPr>
        <p:txBody>
          <a:bodyPr wrap="square" rtlCol="0">
            <a:spAutoFit/>
          </a:bodyPr>
          <a:lstStyle/>
          <a:p>
            <a:pPr algn="l"/>
            <a:r>
              <a:rPr lang="pt-BR" sz="3200" b="1" i="0" u="none" strike="noStrike" baseline="0" dirty="0">
                <a:latin typeface="Aptos" panose="020B0004020202020204" pitchFamily="34" charset="0"/>
              </a:rPr>
              <a:t>14.5. Equipamento de movimentação de contêineres</a:t>
            </a:r>
          </a:p>
          <a:p>
            <a:pPr algn="l"/>
            <a:r>
              <a:rPr lang="pt-BR" sz="3200" b="1" i="0" u="none" strike="noStrike" baseline="0" dirty="0">
                <a:latin typeface="Aptos" panose="020B0004020202020204" pitchFamily="34" charset="0"/>
              </a:rPr>
              <a:t>     14.5.1 Guindaste navio-terra</a:t>
            </a:r>
          </a:p>
          <a:p>
            <a:pPr algn="l"/>
            <a:r>
              <a:rPr lang="pt-BR" sz="3200" b="0" i="0" u="none" strike="noStrike" baseline="0" dirty="0">
                <a:latin typeface="Aptos" panose="020B0004020202020204" pitchFamily="34" charset="0"/>
              </a:rPr>
              <a:t>      Um guia dos guindastes de pórtico para contêineres STS especializados mais comumente usados ...</a:t>
            </a:r>
          </a:p>
          <a:p>
            <a:pPr algn="l"/>
            <a:r>
              <a:rPr lang="en-US" sz="3200" b="0" i="0" u="none" strike="noStrike" baseline="0" dirty="0">
                <a:latin typeface="Aptos" panose="020B0004020202020204" pitchFamily="34" charset="0"/>
              </a:rPr>
              <a:t>(b) For </a:t>
            </a:r>
            <a:r>
              <a:rPr lang="en-US" sz="3200" b="1" i="0" u="none" strike="noStrike" baseline="0" dirty="0">
                <a:solidFill>
                  <a:srgbClr val="FF0000"/>
                </a:solidFill>
                <a:latin typeface="Aptos" panose="020B0004020202020204" pitchFamily="34" charset="0"/>
              </a:rPr>
              <a:t>larger container vessels</a:t>
            </a:r>
            <a:r>
              <a:rPr lang="en-US" sz="3200" b="0" i="0" u="none" strike="noStrike" baseline="0" dirty="0">
                <a:latin typeface="Aptos" panose="020B0004020202020204" pitchFamily="34" charset="0"/>
              </a:rPr>
              <a:t>, the distance from the fender front</a:t>
            </a:r>
            <a:endParaRPr lang="pt-BR" sz="4000" b="0" i="0" u="none" strike="noStrike" baseline="0" dirty="0">
              <a:latin typeface="Aptos" panose="020B0004020202020204" pitchFamily="34" charset="0"/>
            </a:endParaRPr>
          </a:p>
        </p:txBody>
      </p:sp>
      <p:pic>
        <p:nvPicPr>
          <p:cNvPr id="2" name="Picture 2">
            <a:extLst>
              <a:ext uri="{FF2B5EF4-FFF2-40B4-BE49-F238E27FC236}">
                <a16:creationId xmlns:a16="http://schemas.microsoft.com/office/drawing/2014/main" id="{D197B751-A16D-3F1D-6B07-7D6A017AB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3C23438-9443-8ACF-9EA7-5026FE53BB21}"/>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BB364754-94BC-5A57-9B92-F9C8A22E2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D2E5E0F-00BA-0585-15EC-173F275D8D9D}"/>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10" name="Imagem 9">
            <a:extLst>
              <a:ext uri="{FF2B5EF4-FFF2-40B4-BE49-F238E27FC236}">
                <a16:creationId xmlns:a16="http://schemas.microsoft.com/office/drawing/2014/main" id="{7C2007F6-70E6-0239-6372-9860192FBC10}"/>
              </a:ext>
            </a:extLst>
          </p:cNvPr>
          <p:cNvPicPr>
            <a:picLocks noChangeAspect="1"/>
          </p:cNvPicPr>
          <p:nvPr/>
        </p:nvPicPr>
        <p:blipFill>
          <a:blip r:embed="rId4"/>
          <a:stretch>
            <a:fillRect/>
          </a:stretch>
        </p:blipFill>
        <p:spPr>
          <a:xfrm>
            <a:off x="1538613" y="3975331"/>
            <a:ext cx="7134225" cy="2505075"/>
          </a:xfrm>
          <a:prstGeom prst="rect">
            <a:avLst/>
          </a:prstGeom>
        </p:spPr>
      </p:pic>
      <p:sp>
        <p:nvSpPr>
          <p:cNvPr id="11" name="CaixaDeTexto 10">
            <a:extLst>
              <a:ext uri="{FF2B5EF4-FFF2-40B4-BE49-F238E27FC236}">
                <a16:creationId xmlns:a16="http://schemas.microsoft.com/office/drawing/2014/main" id="{3C2F96BB-EE7C-9398-B2BC-46FDAF352B08}"/>
              </a:ext>
            </a:extLst>
          </p:cNvPr>
          <p:cNvSpPr txBox="1"/>
          <p:nvPr/>
        </p:nvSpPr>
        <p:spPr>
          <a:xfrm>
            <a:off x="8793609" y="4589255"/>
            <a:ext cx="3145351" cy="769441"/>
          </a:xfrm>
          <a:prstGeom prst="rect">
            <a:avLst/>
          </a:prstGeom>
          <a:noFill/>
          <a:ln w="76200">
            <a:solidFill>
              <a:srgbClr val="FF0000"/>
            </a:solidFill>
          </a:ln>
        </p:spPr>
        <p:txBody>
          <a:bodyPr wrap="square" rtlCol="0">
            <a:spAutoFit/>
          </a:bodyPr>
          <a:lstStyle/>
          <a:p>
            <a:r>
              <a:rPr lang="pt-BR" sz="4400" dirty="0"/>
              <a:t>LOA ≥ 300 m</a:t>
            </a:r>
          </a:p>
        </p:txBody>
      </p:sp>
    </p:spTree>
    <p:extLst>
      <p:ext uri="{BB962C8B-B14F-4D97-AF65-F5344CB8AC3E}">
        <p14:creationId xmlns:p14="http://schemas.microsoft.com/office/powerpoint/2010/main" val="32928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97B751-A16D-3F1D-6B07-7D6A017AB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3C23438-9443-8ACF-9EA7-5026FE53BB21}"/>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BB364754-94BC-5A57-9B92-F9C8A22E2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3D2E5E0F-00BA-0585-15EC-173F275D8D9D}"/>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sp>
        <p:nvSpPr>
          <p:cNvPr id="4" name="CaixaDeTexto 3">
            <a:extLst>
              <a:ext uri="{FF2B5EF4-FFF2-40B4-BE49-F238E27FC236}">
                <a16:creationId xmlns:a16="http://schemas.microsoft.com/office/drawing/2014/main" id="{CD08E2C7-9094-98DB-3FFC-146ECC254134}"/>
              </a:ext>
            </a:extLst>
          </p:cNvPr>
          <p:cNvSpPr txBox="1"/>
          <p:nvPr/>
        </p:nvSpPr>
        <p:spPr>
          <a:xfrm>
            <a:off x="465826" y="1313153"/>
            <a:ext cx="11352364" cy="4835683"/>
          </a:xfrm>
          <a:prstGeom prst="rect">
            <a:avLst/>
          </a:prstGeom>
          <a:solidFill>
            <a:srgbClr val="FFFF00"/>
          </a:solidFill>
          <a:effectLst>
            <a:glow rad="228600">
              <a:schemeClr val="accent2">
                <a:satMod val="175000"/>
                <a:alpha val="40000"/>
              </a:schemeClr>
            </a:glow>
          </a:effectLst>
        </p:spPr>
        <p:txBody>
          <a:bodyPr wrap="square" rtlCol="0">
            <a:spAutoFit/>
          </a:bodyPr>
          <a:lstStyle/>
          <a:p>
            <a:pPr algn="just">
              <a:lnSpc>
                <a:spcPct val="130000"/>
              </a:lnSpc>
            </a:pPr>
            <a:r>
              <a:rPr lang="pt-BR" sz="4000" b="1" i="0" u="none" strike="noStrike" baseline="0" dirty="0">
                <a:solidFill>
                  <a:srgbClr val="FF0000"/>
                </a:solidFill>
                <a:latin typeface="Aptos" panose="020B0004020202020204" pitchFamily="34" charset="0"/>
              </a:rPr>
              <a:t>(b) Para navios porta-contêineres maiores, a distância da frente da defensa até o trilho dianteiro do guindaste deve ser cerca de 7,5 m, devido ao formato da proa e ao ângulo de atracação dos navios porta-contêineres de maior porte durante a operação de atracação.</a:t>
            </a:r>
          </a:p>
        </p:txBody>
      </p:sp>
    </p:spTree>
    <p:extLst>
      <p:ext uri="{BB962C8B-B14F-4D97-AF65-F5344CB8AC3E}">
        <p14:creationId xmlns:p14="http://schemas.microsoft.com/office/powerpoint/2010/main" val="2439023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7" name="Imagem 6">
            <a:extLst>
              <a:ext uri="{FF2B5EF4-FFF2-40B4-BE49-F238E27FC236}">
                <a16:creationId xmlns:a16="http://schemas.microsoft.com/office/drawing/2014/main" id="{1F61561F-176E-D859-2C69-2729E17AA37A}"/>
              </a:ext>
            </a:extLst>
          </p:cNvPr>
          <p:cNvPicPr>
            <a:picLocks noChangeAspect="1"/>
          </p:cNvPicPr>
          <p:nvPr/>
        </p:nvPicPr>
        <p:blipFill>
          <a:blip r:embed="rId4"/>
          <a:stretch>
            <a:fillRect/>
          </a:stretch>
        </p:blipFill>
        <p:spPr>
          <a:xfrm>
            <a:off x="-8238" y="-1843627"/>
            <a:ext cx="17609372" cy="8794601"/>
          </a:xfrm>
          <a:prstGeom prst="rect">
            <a:avLst/>
          </a:prstGeom>
        </p:spPr>
      </p:pic>
      <p:cxnSp>
        <p:nvCxnSpPr>
          <p:cNvPr id="9" name="Conector reto 8">
            <a:extLst>
              <a:ext uri="{FF2B5EF4-FFF2-40B4-BE49-F238E27FC236}">
                <a16:creationId xmlns:a16="http://schemas.microsoft.com/office/drawing/2014/main" id="{9F85C2AE-F78F-4C02-8590-36E3BF667815}"/>
              </a:ext>
            </a:extLst>
          </p:cNvPr>
          <p:cNvCxnSpPr>
            <a:cxnSpLocks/>
          </p:cNvCxnSpPr>
          <p:nvPr/>
        </p:nvCxnSpPr>
        <p:spPr>
          <a:xfrm flipV="1">
            <a:off x="3314040" y="-630834"/>
            <a:ext cx="0" cy="7581808"/>
          </a:xfrm>
          <a:prstGeom prst="line">
            <a:avLst/>
          </a:prstGeom>
          <a:ln w="1143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86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5000" accel="50000" decel="50000" fill="hold" nodeType="withEffect">
                                  <p:stCondLst>
                                    <p:cond delay="0"/>
                                  </p:stCondLst>
                                  <p:childTnLst>
                                    <p:animMotion origin="layout" path="M 5E-6 3.7037E-7 L -0.02903 -0.00718 " pathEditMode="relative" rAng="0" ptsTypes="AA">
                                      <p:cBhvr>
                                        <p:cTn id="6" dur="2000" fill="hold"/>
                                        <p:tgtEl>
                                          <p:spTgt spid="9"/>
                                        </p:tgtEl>
                                        <p:attrNameLst>
                                          <p:attrName>ppt_x</p:attrName>
                                          <p:attrName>ppt_y</p:attrName>
                                        </p:attrNameLst>
                                      </p:cBhvr>
                                      <p:rCtr x="-1458" y="-3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CFA72447-AECB-0ED1-8180-C9E1F84D12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8923C61B-5B13-FE32-97FC-E250F11E609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 name="Picture 2" descr="Praticagem do Brasil">
            <a:extLst>
              <a:ext uri="{FF2B5EF4-FFF2-40B4-BE49-F238E27FC236}">
                <a16:creationId xmlns:a16="http://schemas.microsoft.com/office/drawing/2014/main" id="{ACA2E4B6-3202-6281-EC92-D08F88AE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9C574B57-A5B0-62F8-D0AE-760EE1AC6A5C}"/>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pic>
        <p:nvPicPr>
          <p:cNvPr id="7" name="Imagem 6">
            <a:extLst>
              <a:ext uri="{FF2B5EF4-FFF2-40B4-BE49-F238E27FC236}">
                <a16:creationId xmlns:a16="http://schemas.microsoft.com/office/drawing/2014/main" id="{1F61561F-176E-D859-2C69-2729E17AA37A}"/>
              </a:ext>
            </a:extLst>
          </p:cNvPr>
          <p:cNvPicPr>
            <a:picLocks noChangeAspect="1"/>
          </p:cNvPicPr>
          <p:nvPr/>
        </p:nvPicPr>
        <p:blipFill>
          <a:blip r:embed="rId4"/>
          <a:stretch>
            <a:fillRect/>
          </a:stretch>
        </p:blipFill>
        <p:spPr>
          <a:xfrm>
            <a:off x="3609003" y="886830"/>
            <a:ext cx="5090170" cy="2542169"/>
          </a:xfrm>
          <a:prstGeom prst="rect">
            <a:avLst/>
          </a:prstGeom>
        </p:spPr>
      </p:pic>
      <p:cxnSp>
        <p:nvCxnSpPr>
          <p:cNvPr id="9" name="Conector reto 8">
            <a:extLst>
              <a:ext uri="{FF2B5EF4-FFF2-40B4-BE49-F238E27FC236}">
                <a16:creationId xmlns:a16="http://schemas.microsoft.com/office/drawing/2014/main" id="{9F85C2AE-F78F-4C02-8590-36E3BF667815}"/>
              </a:ext>
            </a:extLst>
          </p:cNvPr>
          <p:cNvCxnSpPr>
            <a:cxnSpLocks/>
          </p:cNvCxnSpPr>
          <p:nvPr/>
        </p:nvCxnSpPr>
        <p:spPr>
          <a:xfrm flipV="1">
            <a:off x="4564972" y="886830"/>
            <a:ext cx="0" cy="261257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2" name="CaixaDeTexto 11">
            <a:extLst>
              <a:ext uri="{FF2B5EF4-FFF2-40B4-BE49-F238E27FC236}">
                <a16:creationId xmlns:a16="http://schemas.microsoft.com/office/drawing/2014/main" id="{C51927A3-CDE2-53F8-F3A6-91BE1C124991}"/>
              </a:ext>
            </a:extLst>
          </p:cNvPr>
          <p:cNvSpPr txBox="1"/>
          <p:nvPr/>
        </p:nvSpPr>
        <p:spPr>
          <a:xfrm>
            <a:off x="811487" y="3544379"/>
            <a:ext cx="10853864" cy="2862322"/>
          </a:xfrm>
          <a:prstGeom prst="rect">
            <a:avLst/>
          </a:prstGeom>
          <a:solidFill>
            <a:schemeClr val="bg1"/>
          </a:solidFill>
          <a:ln w="133350">
            <a:solidFill>
              <a:srgbClr val="FFC000"/>
            </a:solidFill>
          </a:ln>
        </p:spPr>
        <p:txBody>
          <a:bodyPr wrap="square" rtlCol="0">
            <a:spAutoFit/>
          </a:bodyPr>
          <a:lstStyle/>
          <a:p>
            <a:pPr marL="1608138" indent="-1608138"/>
            <a:r>
              <a:rPr lang="pt-BR" sz="3600" b="1" dirty="0"/>
              <a:t>14.4.1 – DO TRILHO À EXTREMIDADE DO CAIS:</a:t>
            </a:r>
          </a:p>
          <a:p>
            <a:pPr marL="1608138"/>
            <a:r>
              <a:rPr lang="pt-BR" sz="3600" b="1" dirty="0"/>
              <a:t>PODE CHEGAR A 5-7 METROS.</a:t>
            </a:r>
          </a:p>
          <a:p>
            <a:endParaRPr lang="pt-BR" sz="3600" b="1" dirty="0"/>
          </a:p>
          <a:p>
            <a:pPr marL="1608138" indent="-1608138"/>
            <a:r>
              <a:rPr lang="pt-BR" sz="3600" b="1" dirty="0"/>
              <a:t>14.5.1 – DO TRILHO À EXTREMIDADE DE DEFENSA:</a:t>
            </a:r>
          </a:p>
          <a:p>
            <a:pPr marL="1608138"/>
            <a:r>
              <a:rPr lang="pt-BR" sz="3600" b="1" dirty="0"/>
              <a:t>7,5 METROS PARA OS NAVIOS MAIORES.</a:t>
            </a:r>
          </a:p>
        </p:txBody>
      </p:sp>
    </p:spTree>
    <p:extLst>
      <p:ext uri="{BB962C8B-B14F-4D97-AF65-F5344CB8AC3E}">
        <p14:creationId xmlns:p14="http://schemas.microsoft.com/office/powerpoint/2010/main" val="182834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49500" decel="49500" fill="hold" nodeType="withEffect">
                                  <p:stCondLst>
                                    <p:cond delay="1000"/>
                                  </p:stCondLst>
                                  <p:endCondLst>
                                    <p:cond evt="onNext" delay="0">
                                      <p:tgtEl>
                                        <p:sldTgt/>
                                      </p:tgtEl>
                                    </p:cond>
                                  </p:endCondLst>
                                  <p:childTnLst>
                                    <p:animMotion origin="layout" path="M 8.33333E-7 4.07407E-6 L -0.00846 4.07407E-6 " pathEditMode="relative" rAng="0" ptsTypes="AA">
                                      <p:cBhvr>
                                        <p:cTn id="6" dur="2000" fill="hold"/>
                                        <p:tgtEl>
                                          <p:spTgt spid="9"/>
                                        </p:tgtEl>
                                        <p:attrNameLst>
                                          <p:attrName>ppt_x</p:attrName>
                                          <p:attrName>ppt_y</p:attrName>
                                        </p:attrNameLst>
                                      </p:cBhvr>
                                      <p:rCtr x="-43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A245898-36F6-A6A5-109F-4A471646D5D1}"/>
              </a:ext>
            </a:extLst>
          </p:cNvPr>
          <p:cNvSpPr txBox="1"/>
          <p:nvPr/>
        </p:nvSpPr>
        <p:spPr>
          <a:xfrm>
            <a:off x="728514" y="1760015"/>
            <a:ext cx="10958052" cy="3847207"/>
          </a:xfrm>
          <a:prstGeom prst="rect">
            <a:avLst/>
          </a:prstGeom>
          <a:noFill/>
        </p:spPr>
        <p:txBody>
          <a:bodyPr wrap="square" rtlCol="0">
            <a:spAutoFit/>
          </a:bodyPr>
          <a:lstStyle/>
          <a:p>
            <a:pPr algn="ctr"/>
            <a:r>
              <a:rPr lang="pt-BR" sz="3200" dirty="0">
                <a:latin typeface="Arial" panose="020B0604020202020204" pitchFamily="34" charset="0"/>
                <a:cs typeface="Arial" panose="020B0604020202020204" pitchFamily="34" charset="0"/>
              </a:rPr>
              <a:t>TERMINAIS EXISTENTES</a:t>
            </a:r>
          </a:p>
          <a:p>
            <a:pPr algn="ctr"/>
            <a:r>
              <a:rPr lang="pt-BR" sz="3200" dirty="0">
                <a:latin typeface="Arial" panose="020B0604020202020204" pitchFamily="34" charset="0"/>
                <a:cs typeface="Arial" panose="020B0604020202020204" pitchFamily="34" charset="0"/>
              </a:rPr>
              <a:t>COM DISTÂNCIA PEQUENA ENTRE DEFENSA E TRILHO</a:t>
            </a:r>
          </a:p>
          <a:p>
            <a:pPr algn="ctr"/>
            <a:r>
              <a:rPr lang="pt-BR" sz="3600" b="1" dirty="0">
                <a:solidFill>
                  <a:srgbClr val="FF0000"/>
                </a:solidFill>
                <a:latin typeface="Arial" panose="020B0604020202020204" pitchFamily="34" charset="0"/>
                <a:cs typeface="Arial" panose="020B0604020202020204" pitchFamily="34" charset="0"/>
              </a:rPr>
              <a:t>MITIGAÇÃO</a:t>
            </a:r>
          </a:p>
          <a:p>
            <a:pPr algn="ctr"/>
            <a:endParaRPr lang="pt-BR" sz="3600" dirty="0">
              <a:latin typeface="Arial" panose="020B0604020202020204" pitchFamily="34" charset="0"/>
              <a:cs typeface="Arial" panose="020B0604020202020204" pitchFamily="34" charset="0"/>
            </a:endParaRPr>
          </a:p>
          <a:p>
            <a:pPr algn="ctr"/>
            <a:r>
              <a:rPr lang="pt-BR" sz="3200" dirty="0">
                <a:latin typeface="Arial" panose="020B0604020202020204" pitchFamily="34" charset="0"/>
                <a:cs typeface="Arial" panose="020B0604020202020204" pitchFamily="34" charset="0"/>
              </a:rPr>
              <a:t>TERMINAIS NOVOS</a:t>
            </a:r>
          </a:p>
          <a:p>
            <a:pPr algn="ctr"/>
            <a:r>
              <a:rPr lang="pt-BR" sz="3200" dirty="0">
                <a:latin typeface="Arial" panose="020B0604020202020204" pitchFamily="34" charset="0"/>
                <a:cs typeface="Arial" panose="020B0604020202020204" pitchFamily="34" charset="0"/>
              </a:rPr>
              <a:t>PLANEJAMENTO, PROJETO E CONSTRUÇÃO</a:t>
            </a:r>
          </a:p>
          <a:p>
            <a:pPr algn="ctr"/>
            <a:r>
              <a:rPr lang="pt-BR" sz="3600" b="1" dirty="0">
                <a:solidFill>
                  <a:srgbClr val="FF0000"/>
                </a:solidFill>
                <a:latin typeface="Arial" panose="020B0604020202020204" pitchFamily="34" charset="0"/>
                <a:cs typeface="Arial" panose="020B0604020202020204" pitchFamily="34" charset="0"/>
              </a:rPr>
              <a:t>PREVENÇÃO</a:t>
            </a:r>
          </a:p>
        </p:txBody>
      </p:sp>
      <p:pic>
        <p:nvPicPr>
          <p:cNvPr id="3" name="Picture 2">
            <a:extLst>
              <a:ext uri="{FF2B5EF4-FFF2-40B4-BE49-F238E27FC236}">
                <a16:creationId xmlns:a16="http://schemas.microsoft.com/office/drawing/2014/main" id="{89FBC14B-1FDB-AB4F-B730-51C0CD8FF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2709A81-548B-EB3E-46C5-2F361F9C98C6}"/>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F5E79F67-B3B0-D359-4DD4-C89770706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D3B27C60-9CBC-08EE-4523-A32D73519919}"/>
              </a:ext>
            </a:extLst>
          </p:cNvPr>
          <p:cNvSpPr txBox="1"/>
          <p:nvPr/>
        </p:nvSpPr>
        <p:spPr>
          <a:xfrm>
            <a:off x="2019525" y="256320"/>
            <a:ext cx="8182445" cy="769441"/>
          </a:xfrm>
          <a:prstGeom prst="rect">
            <a:avLst/>
          </a:prstGeom>
          <a:noFill/>
        </p:spPr>
        <p:txBody>
          <a:bodyPr wrap="square" rtlCol="0">
            <a:spAutoFit/>
          </a:bodyPr>
          <a:lstStyle/>
          <a:p>
            <a:pPr algn="ctr"/>
            <a:r>
              <a:rPr lang="pt-BR" sz="4400" b="1" dirty="0"/>
              <a:t>PORT DESIGNER’S HANDBOOK</a:t>
            </a:r>
          </a:p>
        </p:txBody>
      </p:sp>
      <p:sp>
        <p:nvSpPr>
          <p:cNvPr id="4" name="CaixaDeTexto 3">
            <a:extLst>
              <a:ext uri="{FF2B5EF4-FFF2-40B4-BE49-F238E27FC236}">
                <a16:creationId xmlns:a16="http://schemas.microsoft.com/office/drawing/2014/main" id="{04EE5024-96AE-94B9-C6CF-7AA8D69910D5}"/>
              </a:ext>
            </a:extLst>
          </p:cNvPr>
          <p:cNvSpPr txBox="1"/>
          <p:nvPr/>
        </p:nvSpPr>
        <p:spPr>
          <a:xfrm>
            <a:off x="7762598" y="4881163"/>
            <a:ext cx="3707507" cy="769441"/>
          </a:xfrm>
          <a:prstGeom prst="rect">
            <a:avLst/>
          </a:prstGeom>
          <a:solidFill>
            <a:srgbClr val="FFFF00"/>
          </a:solidFill>
          <a:ln w="57150">
            <a:solidFill>
              <a:schemeClr val="accent1"/>
            </a:solidFill>
          </a:ln>
        </p:spPr>
        <p:txBody>
          <a:bodyPr wrap="square" rtlCol="0">
            <a:spAutoFit/>
          </a:bodyPr>
          <a:lstStyle/>
          <a:p>
            <a:pPr algn="ctr"/>
            <a:r>
              <a:rPr lang="pt-BR" sz="4400" b="1" dirty="0"/>
              <a:t>LOA até 400m</a:t>
            </a:r>
          </a:p>
        </p:txBody>
      </p:sp>
      <p:sp>
        <p:nvSpPr>
          <p:cNvPr id="8" name="CaixaDeTexto 7">
            <a:extLst>
              <a:ext uri="{FF2B5EF4-FFF2-40B4-BE49-F238E27FC236}">
                <a16:creationId xmlns:a16="http://schemas.microsoft.com/office/drawing/2014/main" id="{BEEF55C4-0C10-F482-9FD7-6C947E5B1718}"/>
              </a:ext>
            </a:extLst>
          </p:cNvPr>
          <p:cNvSpPr txBox="1"/>
          <p:nvPr/>
        </p:nvSpPr>
        <p:spPr>
          <a:xfrm>
            <a:off x="1299409" y="4881163"/>
            <a:ext cx="3358933" cy="769441"/>
          </a:xfrm>
          <a:prstGeom prst="rect">
            <a:avLst/>
          </a:prstGeom>
          <a:solidFill>
            <a:srgbClr val="FFFF00"/>
          </a:solidFill>
          <a:ln w="57150">
            <a:solidFill>
              <a:srgbClr val="FF0000"/>
            </a:solidFill>
          </a:ln>
        </p:spPr>
        <p:txBody>
          <a:bodyPr wrap="square" rtlCol="0">
            <a:spAutoFit/>
          </a:bodyPr>
          <a:lstStyle/>
          <a:p>
            <a:pPr algn="ctr"/>
            <a:r>
              <a:rPr lang="pt-BR" sz="4400" b="1" dirty="0"/>
              <a:t>LOA = 500m</a:t>
            </a:r>
          </a:p>
        </p:txBody>
      </p:sp>
    </p:spTree>
    <p:extLst>
      <p:ext uri="{BB962C8B-B14F-4D97-AF65-F5344CB8AC3E}">
        <p14:creationId xmlns:p14="http://schemas.microsoft.com/office/powerpoint/2010/main" val="204712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25000" decel="25000" fill="hold" grpId="1" nodeType="clickEffect">
                                  <p:stCondLst>
                                    <p:cond delay="0"/>
                                  </p:stCondLst>
                                  <p:childTnLst>
                                    <p:animMotion origin="layout" path="M -8.33333E-7 -4.07407E-6 L 0.53867 -0.3 " pathEditMode="relative" rAng="0" ptsTypes="AA">
                                      <p:cBhvr>
                                        <p:cTn id="18" dur="1000" fill="hold"/>
                                        <p:tgtEl>
                                          <p:spTgt spid="8"/>
                                        </p:tgtEl>
                                        <p:attrNameLst>
                                          <p:attrName>ppt_x</p:attrName>
                                          <p:attrName>ppt_y</p:attrName>
                                        </p:attrNameLst>
                                      </p:cBhvr>
                                      <p:rCtr x="26927" y="-1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A4AEBE6-0FE3-CEAF-8520-33DBC0CF92FE}"/>
              </a:ext>
            </a:extLst>
          </p:cNvPr>
          <p:cNvPicPr>
            <a:picLocks noChangeAspect="1"/>
          </p:cNvPicPr>
          <p:nvPr/>
        </p:nvPicPr>
        <p:blipFill>
          <a:blip r:embed="rId2"/>
          <a:stretch>
            <a:fillRect/>
          </a:stretch>
        </p:blipFill>
        <p:spPr>
          <a:xfrm>
            <a:off x="882315" y="-28437"/>
            <a:ext cx="10315073" cy="6872143"/>
          </a:xfrm>
          <a:prstGeom prst="rect">
            <a:avLst/>
          </a:prstGeom>
        </p:spPr>
      </p:pic>
      <p:pic>
        <p:nvPicPr>
          <p:cNvPr id="2" name="Picture 2">
            <a:extLst>
              <a:ext uri="{FF2B5EF4-FFF2-40B4-BE49-F238E27FC236}">
                <a16:creationId xmlns:a16="http://schemas.microsoft.com/office/drawing/2014/main" id="{D58E0C5A-6C0E-FE64-18AA-C09544904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F59B71A-590A-F5F8-D9CA-91220B14731E}"/>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4" name="Picture 2" descr="Praticagem do Brasil">
            <a:extLst>
              <a:ext uri="{FF2B5EF4-FFF2-40B4-BE49-F238E27FC236}">
                <a16:creationId xmlns:a16="http://schemas.microsoft.com/office/drawing/2014/main" id="{901AC26A-8FBF-4AE1-43CD-EEEF23FE2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0901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09ACD95-B93F-0AF4-8D47-2EFC6215D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2" y="-1015715"/>
            <a:ext cx="11534274" cy="78635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064F8ED-E2AB-97E6-1E60-82D430D7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solidFill>
            <a:schemeClr val="bg1"/>
          </a:solidFill>
        </p:spPr>
      </p:pic>
      <p:sp>
        <p:nvSpPr>
          <p:cNvPr id="6" name="CaixaDeTexto 5">
            <a:extLst>
              <a:ext uri="{FF2B5EF4-FFF2-40B4-BE49-F238E27FC236}">
                <a16:creationId xmlns:a16="http://schemas.microsoft.com/office/drawing/2014/main" id="{8AA50602-9F32-AEEF-C153-CB6C4F5DFF7B}"/>
              </a:ext>
            </a:extLst>
          </p:cNvPr>
          <p:cNvSpPr txBox="1"/>
          <p:nvPr/>
        </p:nvSpPr>
        <p:spPr>
          <a:xfrm>
            <a:off x="11620781" y="6480406"/>
            <a:ext cx="1758846" cy="369332"/>
          </a:xfrm>
          <a:prstGeom prst="rect">
            <a:avLst/>
          </a:prstGeom>
          <a:solidFill>
            <a:schemeClr val="bg1"/>
          </a:solidFill>
        </p:spPr>
        <p:txBody>
          <a:bodyPr wrap="square" rtlCol="0">
            <a:spAutoFit/>
          </a:bodyPr>
          <a:lstStyle/>
          <a:p>
            <a:r>
              <a:rPr lang="pt-BR" b="1" dirty="0"/>
              <a:t>KOP</a:t>
            </a:r>
          </a:p>
        </p:txBody>
      </p:sp>
      <p:pic>
        <p:nvPicPr>
          <p:cNvPr id="7" name="Picture 2" descr="Praticagem do Brasil">
            <a:extLst>
              <a:ext uri="{FF2B5EF4-FFF2-40B4-BE49-F238E27FC236}">
                <a16:creationId xmlns:a16="http://schemas.microsoft.com/office/drawing/2014/main" id="{80995008-3F0E-6E30-E43B-EB0D2365E0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solidFill>
            <a:schemeClr val="bg1"/>
          </a:solidFill>
        </p:spPr>
      </p:pic>
    </p:spTree>
    <p:extLst>
      <p:ext uri="{BB962C8B-B14F-4D97-AF65-F5344CB8AC3E}">
        <p14:creationId xmlns:p14="http://schemas.microsoft.com/office/powerpoint/2010/main" val="2261133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C87745CE-49E8-1AA8-3F25-125D70882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0" y="15767"/>
            <a:ext cx="12130757" cy="6834229"/>
          </a:xfrm>
          <a:prstGeom prst="rect">
            <a:avLst/>
          </a:prstGeom>
        </p:spPr>
      </p:pic>
      <p:pic>
        <p:nvPicPr>
          <p:cNvPr id="2" name="Picture 2">
            <a:extLst>
              <a:ext uri="{FF2B5EF4-FFF2-40B4-BE49-F238E27FC236}">
                <a16:creationId xmlns:a16="http://schemas.microsoft.com/office/drawing/2014/main" id="{3509F187-1251-6EBB-85C6-150BC7B1C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solidFill>
            <a:schemeClr val="bg1"/>
          </a:solidFill>
        </p:spPr>
      </p:pic>
      <p:sp>
        <p:nvSpPr>
          <p:cNvPr id="3" name="CaixaDeTexto 2">
            <a:extLst>
              <a:ext uri="{FF2B5EF4-FFF2-40B4-BE49-F238E27FC236}">
                <a16:creationId xmlns:a16="http://schemas.microsoft.com/office/drawing/2014/main" id="{12A9EB71-3B5E-41F6-D64C-DBDE5A702509}"/>
              </a:ext>
            </a:extLst>
          </p:cNvPr>
          <p:cNvSpPr txBox="1"/>
          <p:nvPr/>
        </p:nvSpPr>
        <p:spPr>
          <a:xfrm>
            <a:off x="11620781" y="6480406"/>
            <a:ext cx="1758846" cy="369332"/>
          </a:xfrm>
          <a:prstGeom prst="rect">
            <a:avLst/>
          </a:prstGeom>
          <a:solidFill>
            <a:schemeClr val="bg1"/>
          </a:solid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02138C8C-868B-FD03-A4B4-05D8A32976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solidFill>
            <a:schemeClr val="bg1"/>
          </a:solidFill>
        </p:spPr>
      </p:pic>
    </p:spTree>
    <p:extLst>
      <p:ext uri="{BB962C8B-B14F-4D97-AF65-F5344CB8AC3E}">
        <p14:creationId xmlns:p14="http://schemas.microsoft.com/office/powerpoint/2010/main" val="566855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apa-01.jpg"/>
          <p:cNvPicPr>
            <a:picLocks noChangeAspect="1"/>
          </p:cNvPicPr>
          <p:nvPr/>
        </p:nvPicPr>
        <p:blipFill>
          <a:blip r:embed="rId2"/>
          <a:stretch>
            <a:fillRect/>
          </a:stretch>
        </p:blipFill>
        <p:spPr>
          <a:xfrm>
            <a:off x="0" y="-634999"/>
            <a:ext cx="12191999" cy="8127999"/>
          </a:xfrm>
          <a:prstGeom prst="rect">
            <a:avLst/>
          </a:prstGeom>
        </p:spPr>
      </p:pic>
      <p:cxnSp>
        <p:nvCxnSpPr>
          <p:cNvPr id="8" name="Conector reto 7"/>
          <p:cNvCxnSpPr>
            <a:cxnSpLocks/>
          </p:cNvCxnSpPr>
          <p:nvPr/>
        </p:nvCxnSpPr>
        <p:spPr>
          <a:xfrm>
            <a:off x="3073083" y="1652543"/>
            <a:ext cx="0" cy="1660283"/>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CaixaDeTexto 8"/>
          <p:cNvSpPr txBox="1"/>
          <p:nvPr/>
        </p:nvSpPr>
        <p:spPr>
          <a:xfrm>
            <a:off x="3223431" y="1614746"/>
            <a:ext cx="6265343" cy="1815882"/>
          </a:xfrm>
          <a:prstGeom prst="rect">
            <a:avLst/>
          </a:prstGeom>
          <a:noFill/>
        </p:spPr>
        <p:txBody>
          <a:bodyPr wrap="square" rtlCol="0">
            <a:spAutoFit/>
          </a:bodyPr>
          <a:lstStyle/>
          <a:p>
            <a:r>
              <a:rPr lang="pt-BR" sz="3200" dirty="0">
                <a:solidFill>
                  <a:schemeClr val="bg1"/>
                </a:solidFill>
              </a:rPr>
              <a:t>MITIGAÇÃO E PREVENÇÃO DO RISCO COM GUINDASTES DE PÓRTICO</a:t>
            </a:r>
          </a:p>
          <a:p>
            <a:endParaRPr lang="pt-BR" sz="2400" b="1" dirty="0">
              <a:solidFill>
                <a:schemeClr val="bg1"/>
              </a:solidFill>
            </a:endParaRPr>
          </a:p>
          <a:p>
            <a:r>
              <a:rPr lang="pt-BR" sz="2400" b="1" dirty="0">
                <a:solidFill>
                  <a:schemeClr val="bg1"/>
                </a:solidFill>
              </a:rPr>
              <a:t>Renato Kopezynski</a:t>
            </a:r>
          </a:p>
        </p:txBody>
      </p:sp>
    </p:spTree>
    <p:extLst>
      <p:ext uri="{BB962C8B-B14F-4D97-AF65-F5344CB8AC3E}">
        <p14:creationId xmlns:p14="http://schemas.microsoft.com/office/powerpoint/2010/main" val="330191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1323439"/>
          </a:xfrm>
          <a:prstGeom prst="rect">
            <a:avLst/>
          </a:prstGeom>
          <a:noFill/>
        </p:spPr>
        <p:txBody>
          <a:bodyPr wrap="square" rtlCol="0">
            <a:spAutoFit/>
          </a:bodyPr>
          <a:lstStyle/>
          <a:p>
            <a:pPr algn="ctr"/>
            <a:r>
              <a:rPr lang="pt-BR" sz="4000" b="1" dirty="0"/>
              <a:t>GUINDASTE DE PÓRTICO</a:t>
            </a:r>
          </a:p>
          <a:p>
            <a:pPr algn="ctr"/>
            <a:r>
              <a:rPr lang="pt-BR" sz="4000" b="1" dirty="0"/>
              <a:t>(</a:t>
            </a:r>
            <a:r>
              <a:rPr lang="pt-BR" sz="3200" b="1" dirty="0"/>
              <a:t>SHIP-TO-SHORE CONTAINER CRANE, GANTRY CRANE)</a:t>
            </a:r>
            <a:endParaRPr lang="pt-BR" sz="4000" b="1" dirty="0"/>
          </a:p>
        </p:txBody>
      </p:sp>
      <p:pic>
        <p:nvPicPr>
          <p:cNvPr id="1026" name="Picture 2">
            <a:extLst>
              <a:ext uri="{FF2B5EF4-FFF2-40B4-BE49-F238E27FC236}">
                <a16:creationId xmlns:a16="http://schemas.microsoft.com/office/drawing/2014/main" id="{28BF880C-0297-0AB5-5DC1-526BD9E1C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10EB7592-F8D2-FC7E-7E74-5797923CFFC1}"/>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5122" name="Picture 2" descr="Ship to Shore Gantry Crane - Cost-effective Gantry Crane for Sale">
            <a:extLst>
              <a:ext uri="{FF2B5EF4-FFF2-40B4-BE49-F238E27FC236}">
                <a16:creationId xmlns:a16="http://schemas.microsoft.com/office/drawing/2014/main" id="{1D4583B8-DF6B-398E-95CC-41C3F92B2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15" y="1809715"/>
            <a:ext cx="10144885" cy="4869545"/>
          </a:xfrm>
          <a:prstGeom prst="rect">
            <a:avLst/>
          </a:prstGeom>
          <a:noFill/>
          <a:extLst>
            <a:ext uri="{909E8E84-426E-40DD-AFC4-6F175D3DCCD1}">
              <a14:hiddenFill xmlns:a14="http://schemas.microsoft.com/office/drawing/2010/main">
                <a:solidFill>
                  <a:srgbClr val="FFFFFF"/>
                </a:solidFill>
              </a14:hiddenFill>
            </a:ext>
          </a:extLst>
        </p:spPr>
      </p:pic>
      <p:sp>
        <p:nvSpPr>
          <p:cNvPr id="2" name="Seta: para Baixo 1">
            <a:extLst>
              <a:ext uri="{FF2B5EF4-FFF2-40B4-BE49-F238E27FC236}">
                <a16:creationId xmlns:a16="http://schemas.microsoft.com/office/drawing/2014/main" id="{D970E2D9-1B58-D911-8716-9CF99347D793}"/>
              </a:ext>
            </a:extLst>
          </p:cNvPr>
          <p:cNvSpPr/>
          <p:nvPr/>
        </p:nvSpPr>
        <p:spPr>
          <a:xfrm>
            <a:off x="2117558" y="3429000"/>
            <a:ext cx="689810" cy="1399674"/>
          </a:xfrm>
          <a:prstGeom prst="downArrow">
            <a:avLst/>
          </a:prstGeom>
          <a:solidFill>
            <a:srgbClr val="00206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Seta: para Baixo 4">
            <a:extLst>
              <a:ext uri="{FF2B5EF4-FFF2-40B4-BE49-F238E27FC236}">
                <a16:creationId xmlns:a16="http://schemas.microsoft.com/office/drawing/2014/main" id="{EC1F8DCA-9B93-E0C9-28FB-826B43EC4C55}"/>
              </a:ext>
            </a:extLst>
          </p:cNvPr>
          <p:cNvSpPr/>
          <p:nvPr/>
        </p:nvSpPr>
        <p:spPr>
          <a:xfrm>
            <a:off x="4468987" y="2497273"/>
            <a:ext cx="689810" cy="1399674"/>
          </a:xfrm>
          <a:prstGeom prst="downArrow">
            <a:avLst/>
          </a:prstGeom>
          <a:solidFill>
            <a:srgbClr val="00206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Seta: para Baixo 5">
            <a:extLst>
              <a:ext uri="{FF2B5EF4-FFF2-40B4-BE49-F238E27FC236}">
                <a16:creationId xmlns:a16="http://schemas.microsoft.com/office/drawing/2014/main" id="{6E4BE389-6007-255E-0012-57CF82C2EB98}"/>
              </a:ext>
            </a:extLst>
          </p:cNvPr>
          <p:cNvSpPr/>
          <p:nvPr/>
        </p:nvSpPr>
        <p:spPr>
          <a:xfrm>
            <a:off x="7090610" y="5261925"/>
            <a:ext cx="489283" cy="1020679"/>
          </a:xfrm>
          <a:prstGeom prst="downArrow">
            <a:avLst/>
          </a:prstGeom>
          <a:solidFill>
            <a:srgbClr val="00206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eta: para Baixo 7">
            <a:extLst>
              <a:ext uri="{FF2B5EF4-FFF2-40B4-BE49-F238E27FC236}">
                <a16:creationId xmlns:a16="http://schemas.microsoft.com/office/drawing/2014/main" id="{6C43E71D-8D92-92CE-AA40-B374FC6A3FC9}"/>
              </a:ext>
            </a:extLst>
          </p:cNvPr>
          <p:cNvSpPr/>
          <p:nvPr/>
        </p:nvSpPr>
        <p:spPr>
          <a:xfrm>
            <a:off x="8544922" y="5275074"/>
            <a:ext cx="489283" cy="1020679"/>
          </a:xfrm>
          <a:prstGeom prst="downArrow">
            <a:avLst/>
          </a:prstGeom>
          <a:solidFill>
            <a:srgbClr val="002060"/>
          </a:solid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2" descr="Praticagem do Brasil">
            <a:extLst>
              <a:ext uri="{FF2B5EF4-FFF2-40B4-BE49-F238E27FC236}">
                <a16:creationId xmlns:a16="http://schemas.microsoft.com/office/drawing/2014/main" id="{98D304A5-475B-993A-A8F7-1B96C4413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54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hip to Shore Gantry Crane - Cost-effective Gantry Crane for Sale">
            <a:extLst>
              <a:ext uri="{FF2B5EF4-FFF2-40B4-BE49-F238E27FC236}">
                <a16:creationId xmlns:a16="http://schemas.microsoft.com/office/drawing/2014/main" id="{1D4583B8-DF6B-398E-95CC-41C3F92B26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957" y="1795599"/>
            <a:ext cx="10144885" cy="4869545"/>
          </a:xfrm>
          <a:prstGeom prst="rect">
            <a:avLst/>
          </a:prstGeom>
          <a:noFill/>
          <a:extLst>
            <a:ext uri="{909E8E84-426E-40DD-AFC4-6F175D3DCCD1}">
              <a14:hiddenFill xmlns:a14="http://schemas.microsoft.com/office/drawing/2010/main">
                <a:solidFill>
                  <a:srgbClr val="FFFFFF"/>
                </a:solidFill>
              </a14:hiddenFill>
            </a:ext>
          </a:extLst>
        </p:spPr>
      </p:pic>
      <p:sp>
        <p:nvSpPr>
          <p:cNvPr id="10" name="Seta: para Baixo 9">
            <a:extLst>
              <a:ext uri="{FF2B5EF4-FFF2-40B4-BE49-F238E27FC236}">
                <a16:creationId xmlns:a16="http://schemas.microsoft.com/office/drawing/2014/main" id="{7C41B0F3-AE85-8905-43E5-F6A34F8D0717}"/>
              </a:ext>
            </a:extLst>
          </p:cNvPr>
          <p:cNvSpPr/>
          <p:nvPr/>
        </p:nvSpPr>
        <p:spPr>
          <a:xfrm rot="16200000">
            <a:off x="6146206" y="4664317"/>
            <a:ext cx="880160" cy="1469858"/>
          </a:xfrm>
          <a:prstGeom prst="downArrow">
            <a:avLst/>
          </a:prstGeom>
          <a:solidFill>
            <a:srgbClr val="FFC0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Baixo 8">
            <a:extLst>
              <a:ext uri="{FF2B5EF4-FFF2-40B4-BE49-F238E27FC236}">
                <a16:creationId xmlns:a16="http://schemas.microsoft.com/office/drawing/2014/main" id="{C7D44D02-6A61-18E5-9D00-9026BE3074DE}"/>
              </a:ext>
            </a:extLst>
          </p:cNvPr>
          <p:cNvSpPr/>
          <p:nvPr/>
        </p:nvSpPr>
        <p:spPr>
          <a:xfrm rot="16200000">
            <a:off x="970528" y="3261202"/>
            <a:ext cx="880160" cy="1469858"/>
          </a:xfrm>
          <a:prstGeom prst="downArrow">
            <a:avLst/>
          </a:prstGeom>
          <a:solidFill>
            <a:srgbClr val="FFC000"/>
          </a:solid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lipse 10">
            <a:extLst>
              <a:ext uri="{FF2B5EF4-FFF2-40B4-BE49-F238E27FC236}">
                <a16:creationId xmlns:a16="http://schemas.microsoft.com/office/drawing/2014/main" id="{09F12956-1B2F-9312-BC2E-04B688CDE4A9}"/>
              </a:ext>
            </a:extLst>
          </p:cNvPr>
          <p:cNvSpPr/>
          <p:nvPr/>
        </p:nvSpPr>
        <p:spPr>
          <a:xfrm>
            <a:off x="4350774" y="3538676"/>
            <a:ext cx="870154" cy="880161"/>
          </a:xfrm>
          <a:prstGeom prst="ellipse">
            <a:avLst/>
          </a:prstGeom>
          <a:solidFill>
            <a:srgbClr val="FFC00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Elipse 11">
            <a:extLst>
              <a:ext uri="{FF2B5EF4-FFF2-40B4-BE49-F238E27FC236}">
                <a16:creationId xmlns:a16="http://schemas.microsoft.com/office/drawing/2014/main" id="{028FA7FA-7FEF-8229-F4C7-8340833A0254}"/>
              </a:ext>
            </a:extLst>
          </p:cNvPr>
          <p:cNvSpPr/>
          <p:nvPr/>
        </p:nvSpPr>
        <p:spPr>
          <a:xfrm>
            <a:off x="4513008" y="3731340"/>
            <a:ext cx="545688" cy="520359"/>
          </a:xfrm>
          <a:prstGeom prst="ellipse">
            <a:avLst/>
          </a:prstGeom>
          <a:solidFill>
            <a:srgbClr val="FFC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lipse 12">
            <a:extLst>
              <a:ext uri="{FF2B5EF4-FFF2-40B4-BE49-F238E27FC236}">
                <a16:creationId xmlns:a16="http://schemas.microsoft.com/office/drawing/2014/main" id="{1C318B3C-F0C2-7B76-D79F-9295D1F534F4}"/>
              </a:ext>
            </a:extLst>
          </p:cNvPr>
          <p:cNvSpPr/>
          <p:nvPr/>
        </p:nvSpPr>
        <p:spPr>
          <a:xfrm>
            <a:off x="4734235" y="3893572"/>
            <a:ext cx="132735" cy="193988"/>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2">
            <a:extLst>
              <a:ext uri="{FF2B5EF4-FFF2-40B4-BE49-F238E27FC236}">
                <a16:creationId xmlns:a16="http://schemas.microsoft.com/office/drawing/2014/main" id="{5809CD75-0F77-8988-0342-96F11C7EB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1ECCF1F-B070-708E-6A35-A040759942B4}"/>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04A55787-E7C0-4F9A-62CC-C5769F2E15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9875BE6C-AC69-4BB3-4C9A-430813FB03F5}"/>
              </a:ext>
            </a:extLst>
          </p:cNvPr>
          <p:cNvSpPr txBox="1"/>
          <p:nvPr/>
        </p:nvSpPr>
        <p:spPr>
          <a:xfrm>
            <a:off x="205918" y="575396"/>
            <a:ext cx="11812248" cy="1323439"/>
          </a:xfrm>
          <a:prstGeom prst="rect">
            <a:avLst/>
          </a:prstGeom>
          <a:noFill/>
        </p:spPr>
        <p:txBody>
          <a:bodyPr wrap="square" rtlCol="0">
            <a:spAutoFit/>
          </a:bodyPr>
          <a:lstStyle/>
          <a:p>
            <a:pPr algn="ctr"/>
            <a:r>
              <a:rPr lang="pt-BR" sz="4000" b="1" dirty="0"/>
              <a:t>GUINDASTE DE PÓRTICO</a:t>
            </a:r>
          </a:p>
          <a:p>
            <a:pPr algn="ctr"/>
            <a:r>
              <a:rPr lang="pt-BR" sz="4000" b="1" dirty="0"/>
              <a:t>(</a:t>
            </a:r>
            <a:r>
              <a:rPr lang="pt-BR" sz="3200" b="1" dirty="0"/>
              <a:t>SHIP-TO-SHORE CONTAINER CRANE, GANTRY CRANE)</a:t>
            </a:r>
            <a:endParaRPr lang="pt-BR" sz="4000" b="1" dirty="0"/>
          </a:p>
        </p:txBody>
      </p:sp>
    </p:spTree>
    <p:extLst>
      <p:ext uri="{BB962C8B-B14F-4D97-AF65-F5344CB8AC3E}">
        <p14:creationId xmlns:p14="http://schemas.microsoft.com/office/powerpoint/2010/main" val="24760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hatsApp Video 2023-08-13 at 19.14.14 (2)">
            <a:hlinkClick r:id="" action="ppaction://media"/>
            <a:extLst>
              <a:ext uri="{FF2B5EF4-FFF2-40B4-BE49-F238E27FC236}">
                <a16:creationId xmlns:a16="http://schemas.microsoft.com/office/drawing/2014/main" id="{FD4D5C46-4C63-1056-A48A-2B10F2377D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64354"/>
            <a:ext cx="12330372" cy="6979456"/>
          </a:xfrm>
          <a:prstGeom prst="rect">
            <a:avLst/>
          </a:prstGeom>
        </p:spPr>
      </p:pic>
    </p:spTree>
    <p:extLst>
      <p:ext uri="{BB962C8B-B14F-4D97-AF65-F5344CB8AC3E}">
        <p14:creationId xmlns:p14="http://schemas.microsoft.com/office/powerpoint/2010/main" val="214640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C24A4F13-1B2B-740F-0FAB-5C15F6263A84}"/>
              </a:ext>
            </a:extLst>
          </p:cNvPr>
          <p:cNvSpPr txBox="1"/>
          <p:nvPr/>
        </p:nvSpPr>
        <p:spPr>
          <a:xfrm>
            <a:off x="3165423" y="589400"/>
            <a:ext cx="5861154" cy="830997"/>
          </a:xfrm>
          <a:prstGeom prst="rect">
            <a:avLst/>
          </a:prstGeom>
          <a:noFill/>
        </p:spPr>
        <p:txBody>
          <a:bodyPr wrap="square" rtlCol="0">
            <a:spAutoFit/>
          </a:bodyPr>
          <a:lstStyle/>
          <a:p>
            <a:pPr algn="ctr"/>
            <a:r>
              <a:rPr lang="pt-BR" sz="4800" b="1" dirty="0"/>
              <a:t>LINHAS DO COSTADO</a:t>
            </a:r>
          </a:p>
        </p:txBody>
      </p:sp>
      <p:sp>
        <p:nvSpPr>
          <p:cNvPr id="3" name="CaixaDeTexto 2">
            <a:extLst>
              <a:ext uri="{FF2B5EF4-FFF2-40B4-BE49-F238E27FC236}">
                <a16:creationId xmlns:a16="http://schemas.microsoft.com/office/drawing/2014/main" id="{12EA68A8-81A2-8677-16DE-0915EF801B62}"/>
              </a:ext>
            </a:extLst>
          </p:cNvPr>
          <p:cNvSpPr txBox="1"/>
          <p:nvPr/>
        </p:nvSpPr>
        <p:spPr>
          <a:xfrm>
            <a:off x="205918" y="1874807"/>
            <a:ext cx="11812248" cy="707886"/>
          </a:xfrm>
          <a:prstGeom prst="rect">
            <a:avLst/>
          </a:prstGeom>
          <a:noFill/>
        </p:spPr>
        <p:txBody>
          <a:bodyPr wrap="square" rtlCol="0">
            <a:spAutoFit/>
          </a:bodyPr>
          <a:lstStyle/>
          <a:p>
            <a:pPr algn="ctr"/>
            <a:r>
              <a:rPr lang="pt-BR" sz="4000" b="1" dirty="0"/>
              <a:t>NAVIOS FULL CONTAINER</a:t>
            </a:r>
          </a:p>
        </p:txBody>
      </p:sp>
      <p:pic>
        <p:nvPicPr>
          <p:cNvPr id="9" name="Imagem 8">
            <a:extLst>
              <a:ext uri="{FF2B5EF4-FFF2-40B4-BE49-F238E27FC236}">
                <a16:creationId xmlns:a16="http://schemas.microsoft.com/office/drawing/2014/main" id="{9B58C94E-F0D9-8E1E-DDAA-E4014527ED88}"/>
              </a:ext>
            </a:extLst>
          </p:cNvPr>
          <p:cNvPicPr>
            <a:picLocks noChangeAspect="1"/>
          </p:cNvPicPr>
          <p:nvPr/>
        </p:nvPicPr>
        <p:blipFill>
          <a:blip r:embed="rId2"/>
          <a:stretch>
            <a:fillRect/>
          </a:stretch>
        </p:blipFill>
        <p:spPr>
          <a:xfrm>
            <a:off x="91752" y="2619875"/>
            <a:ext cx="11987952" cy="4010839"/>
          </a:xfrm>
          <a:prstGeom prst="rect">
            <a:avLst/>
          </a:prstGeom>
        </p:spPr>
      </p:pic>
      <p:pic>
        <p:nvPicPr>
          <p:cNvPr id="5" name="Picture 2">
            <a:extLst>
              <a:ext uri="{FF2B5EF4-FFF2-40B4-BE49-F238E27FC236}">
                <a16:creationId xmlns:a16="http://schemas.microsoft.com/office/drawing/2014/main" id="{E6D88F0B-D21F-891A-252C-09607E661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E9708EC9-03CB-CCFA-2BFD-8A0750DC0847}"/>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7" name="Picture 2" descr="Praticagem do Brasil">
            <a:extLst>
              <a:ext uri="{FF2B5EF4-FFF2-40B4-BE49-F238E27FC236}">
                <a16:creationId xmlns:a16="http://schemas.microsoft.com/office/drawing/2014/main" id="{C6163291-9274-579E-F572-EE112E06A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831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NAVIOS FULL CONTAINER</a:t>
            </a:r>
          </a:p>
        </p:txBody>
      </p:sp>
      <p:pic>
        <p:nvPicPr>
          <p:cNvPr id="2050" name="Picture 2" descr="Vetores de Ilustração De Arte De Linha De Um Cargueiro Carregando  Contêineres Transporte De Carga Global Moderno Pano De Fundo Para Banner  Folheto Folheto Folheto Publicitário Grande Navio De Contêineres De Carga">
            <a:extLst>
              <a:ext uri="{FF2B5EF4-FFF2-40B4-BE49-F238E27FC236}">
                <a16:creationId xmlns:a16="http://schemas.microsoft.com/office/drawing/2014/main" id="{BE9E399B-B03B-915D-E94F-8DF20F682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615" y="2712818"/>
            <a:ext cx="9409465" cy="56426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E25BA2EF-D577-E1AB-3079-08BCC4C91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45A6B1BE-AE59-20A5-020D-82038F149367}"/>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28B45D3F-D92B-837D-DD13-F35FD01F7F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C3BF0E6D-D2BA-3CE4-1F94-7981B4BE308E}"/>
              </a:ext>
            </a:extLst>
          </p:cNvPr>
          <p:cNvPicPr>
            <a:picLocks noChangeAspect="1"/>
          </p:cNvPicPr>
          <p:nvPr/>
        </p:nvPicPr>
        <p:blipFill>
          <a:blip r:embed="rId5"/>
          <a:stretch>
            <a:fillRect/>
          </a:stretch>
        </p:blipFill>
        <p:spPr>
          <a:xfrm>
            <a:off x="1523414" y="1283282"/>
            <a:ext cx="9229178" cy="2962452"/>
          </a:xfrm>
          <a:prstGeom prst="rect">
            <a:avLst/>
          </a:prstGeom>
        </p:spPr>
      </p:pic>
    </p:spTree>
    <p:extLst>
      <p:ext uri="{BB962C8B-B14F-4D97-AF65-F5344CB8AC3E}">
        <p14:creationId xmlns:p14="http://schemas.microsoft.com/office/powerpoint/2010/main" val="3456768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2EA68A8-81A2-8677-16DE-0915EF801B62}"/>
              </a:ext>
            </a:extLst>
          </p:cNvPr>
          <p:cNvSpPr txBox="1"/>
          <p:nvPr/>
        </p:nvSpPr>
        <p:spPr>
          <a:xfrm>
            <a:off x="205918" y="575396"/>
            <a:ext cx="11812248" cy="707886"/>
          </a:xfrm>
          <a:prstGeom prst="rect">
            <a:avLst/>
          </a:prstGeom>
          <a:noFill/>
        </p:spPr>
        <p:txBody>
          <a:bodyPr wrap="square" rtlCol="0">
            <a:spAutoFit/>
          </a:bodyPr>
          <a:lstStyle/>
          <a:p>
            <a:pPr algn="ctr"/>
            <a:r>
              <a:rPr lang="pt-BR" sz="4000" b="1" dirty="0"/>
              <a:t>DELGADO (OVERHANG)</a:t>
            </a:r>
          </a:p>
        </p:txBody>
      </p:sp>
      <p:pic>
        <p:nvPicPr>
          <p:cNvPr id="3074" name="Picture 2" descr="Dreifaches Containerschiff der Klasse E 3D-Modell - TurboSquid 934154">
            <a:extLst>
              <a:ext uri="{FF2B5EF4-FFF2-40B4-BE49-F238E27FC236}">
                <a16:creationId xmlns:a16="http://schemas.microsoft.com/office/drawing/2014/main" id="{C4B8E9CA-42DD-339B-BCBA-B7439B36A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69" y="1283282"/>
            <a:ext cx="5217695" cy="521769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id="{3D3E9CEC-FC97-5EB1-B17B-6B55FF27FBC8}"/>
              </a:ext>
            </a:extLst>
          </p:cNvPr>
          <p:cNvPicPr>
            <a:picLocks noChangeAspect="1"/>
          </p:cNvPicPr>
          <p:nvPr/>
        </p:nvPicPr>
        <p:blipFill>
          <a:blip r:embed="rId3"/>
          <a:stretch>
            <a:fillRect/>
          </a:stretch>
        </p:blipFill>
        <p:spPr>
          <a:xfrm>
            <a:off x="6526169" y="1793958"/>
            <a:ext cx="5156496" cy="4707019"/>
          </a:xfrm>
          <a:prstGeom prst="rect">
            <a:avLst/>
          </a:prstGeom>
        </p:spPr>
      </p:pic>
      <p:pic>
        <p:nvPicPr>
          <p:cNvPr id="2" name="Picture 2">
            <a:extLst>
              <a:ext uri="{FF2B5EF4-FFF2-40B4-BE49-F238E27FC236}">
                <a16:creationId xmlns:a16="http://schemas.microsoft.com/office/drawing/2014/main" id="{B9792AA5-5399-27FE-30B1-DD1848F9B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9052" y="15767"/>
            <a:ext cx="1075802" cy="87106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EA15839-5158-BFD1-7A3C-0CFCCE7D2B72}"/>
              </a:ext>
            </a:extLst>
          </p:cNvPr>
          <p:cNvSpPr txBox="1"/>
          <p:nvPr/>
        </p:nvSpPr>
        <p:spPr>
          <a:xfrm>
            <a:off x="11620781" y="6480406"/>
            <a:ext cx="1758846" cy="369332"/>
          </a:xfrm>
          <a:prstGeom prst="rect">
            <a:avLst/>
          </a:prstGeom>
          <a:noFill/>
        </p:spPr>
        <p:txBody>
          <a:bodyPr wrap="square" rtlCol="0">
            <a:spAutoFit/>
          </a:bodyPr>
          <a:lstStyle/>
          <a:p>
            <a:r>
              <a:rPr lang="pt-BR" b="1" dirty="0"/>
              <a:t>KOP</a:t>
            </a:r>
          </a:p>
        </p:txBody>
      </p:sp>
      <p:pic>
        <p:nvPicPr>
          <p:cNvPr id="6" name="Picture 2" descr="Praticagem do Brasil">
            <a:extLst>
              <a:ext uri="{FF2B5EF4-FFF2-40B4-BE49-F238E27FC236}">
                <a16:creationId xmlns:a16="http://schemas.microsoft.com/office/drawing/2014/main" id="{C7691A3F-336B-AE0E-36AA-AB8D0BB8D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2" y="8588"/>
            <a:ext cx="1575510" cy="75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25043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6273</TotalTime>
  <Words>893</Words>
  <Application>Microsoft Office PowerPoint</Application>
  <PresentationFormat>Widescreen</PresentationFormat>
  <Paragraphs>159</Paragraphs>
  <Slides>39</Slides>
  <Notes>1</Notes>
  <HiddenSlides>0</HiddenSlides>
  <MMClips>2</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39</vt:i4>
      </vt:variant>
    </vt:vector>
  </HeadingPairs>
  <TitlesOfParts>
    <vt:vector size="48" baseType="lpstr">
      <vt:lpstr>AdvP6A5A</vt:lpstr>
      <vt:lpstr>AdvP8073B</vt:lpstr>
      <vt:lpstr>AdvTimes</vt:lpstr>
      <vt:lpstr>Aptos</vt:lpstr>
      <vt:lpstr>Arial</vt:lpstr>
      <vt:lpstr>Calibri</vt:lpstr>
      <vt:lpstr>Calibri Light</vt:lpstr>
      <vt:lpstr>Castellar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RLG Kope</dc:creator>
  <cp:lastModifiedBy>RLG Kope</cp:lastModifiedBy>
  <cp:revision>25</cp:revision>
  <dcterms:created xsi:type="dcterms:W3CDTF">2023-08-13T17:41:42Z</dcterms:created>
  <dcterms:modified xsi:type="dcterms:W3CDTF">2023-09-15T02:11:28Z</dcterms:modified>
</cp:coreProperties>
</file>